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7" r:id="rId1"/>
  </p:sldMasterIdLst>
  <p:sldIdLst>
    <p:sldId id="256" r:id="rId2"/>
    <p:sldId id="258" r:id="rId3"/>
    <p:sldId id="257" r:id="rId4"/>
    <p:sldId id="259" r:id="rId5"/>
    <p:sldId id="260" r:id="rId6"/>
    <p:sldId id="280" r:id="rId7"/>
    <p:sldId id="261" r:id="rId8"/>
    <p:sldId id="262" r:id="rId9"/>
    <p:sldId id="270" r:id="rId10"/>
    <p:sldId id="271" r:id="rId11"/>
    <p:sldId id="272" r:id="rId12"/>
    <p:sldId id="273" r:id="rId13"/>
    <p:sldId id="274" r:id="rId14"/>
    <p:sldId id="275" r:id="rId15"/>
    <p:sldId id="263" r:id="rId16"/>
    <p:sldId id="279" r:id="rId17"/>
    <p:sldId id="264" r:id="rId18"/>
    <p:sldId id="265" r:id="rId19"/>
    <p:sldId id="266" r:id="rId20"/>
    <p:sldId id="267" r:id="rId21"/>
    <p:sldId id="268" r:id="rId22"/>
    <p:sldId id="278" r:id="rId23"/>
    <p:sldId id="276" r:id="rId24"/>
    <p:sldId id="277" r:id="rId25"/>
    <p:sldId id="269"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794"/>
  </p:normalViewPr>
  <p:slideViewPr>
    <p:cSldViewPr snapToGrid="0">
      <p:cViewPr varScale="1">
        <p:scale>
          <a:sx n="110" d="100"/>
          <a:sy n="110" d="100"/>
        </p:scale>
        <p:origin x="6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85477B-6546-4498-9753-032D197D0003}"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5FC06079-7468-4752-9199-F34C074B608B}">
      <dgm:prSet custT="1"/>
      <dgm:spPr/>
      <dgm:t>
        <a:bodyPr/>
        <a:lstStyle/>
        <a:p>
          <a:r>
            <a:rPr lang="en-US" sz="2000" b="0" dirty="0">
              <a:latin typeface="Times New Roman" panose="02020603050405020304" pitchFamily="18" charset="0"/>
              <a:cs typeface="Times New Roman" panose="02020603050405020304" pitchFamily="18" charset="0"/>
            </a:rPr>
            <a:t>Road accidents is one of the main issues in the world from past many years. There are many accidents happening all over the world and are leading to death of the person or injury.</a:t>
          </a:r>
          <a:br>
            <a:rPr lang="en-US" sz="1700" b="0" dirty="0"/>
          </a:br>
          <a:endParaRPr lang="en-US" sz="1700" dirty="0"/>
        </a:p>
      </dgm:t>
    </dgm:pt>
    <dgm:pt modelId="{997D7A6E-34E4-48D6-B989-74758D970177}" type="parTrans" cxnId="{05C5AA80-2E84-4653-AC40-EC52C12AA298}">
      <dgm:prSet/>
      <dgm:spPr/>
      <dgm:t>
        <a:bodyPr/>
        <a:lstStyle/>
        <a:p>
          <a:endParaRPr lang="en-US"/>
        </a:p>
      </dgm:t>
    </dgm:pt>
    <dgm:pt modelId="{9584F88D-4E8A-46A7-8F32-804E40E61D99}" type="sibTrans" cxnId="{05C5AA80-2E84-4653-AC40-EC52C12AA298}">
      <dgm:prSet/>
      <dgm:spPr/>
      <dgm:t>
        <a:bodyPr/>
        <a:lstStyle/>
        <a:p>
          <a:endParaRPr lang="en-US"/>
        </a:p>
      </dgm:t>
    </dgm:pt>
    <dgm:pt modelId="{72AF736D-6A9D-4409-8F78-FD77DF9AAEAD}">
      <dgm:prSet custT="1"/>
      <dgm:spPr/>
      <dgm:t>
        <a:bodyPr/>
        <a:lstStyle/>
        <a:p>
          <a:r>
            <a:rPr lang="en-US" sz="2000" b="0" dirty="0">
              <a:latin typeface="Times New Roman" panose="02020603050405020304" pitchFamily="18" charset="0"/>
              <a:cs typeface="Times New Roman" panose="02020603050405020304" pitchFamily="18" charset="0"/>
            </a:rPr>
            <a:t>By using the Open Road Safety Data for the 2020 dataset, which is available in the government website, I am performing the data analysis, plotting various visualizations and performing the machine learning algorithms.</a:t>
          </a:r>
          <a:br>
            <a:rPr lang="en-US" sz="2000" b="0" dirty="0">
              <a:latin typeface="Times New Roman" panose="02020603050405020304" pitchFamily="18" charset="0"/>
              <a:cs typeface="Times New Roman" panose="02020603050405020304" pitchFamily="18" charset="0"/>
            </a:rPr>
          </a:br>
          <a:r>
            <a:rPr lang="en-US" sz="2000" b="0"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dgm:t>
    </dgm:pt>
    <dgm:pt modelId="{87228CC9-4830-47FA-9932-09B4210499C5}" type="parTrans" cxnId="{F161D4CF-AB03-44ED-A7C8-B1D409B413A3}">
      <dgm:prSet/>
      <dgm:spPr/>
      <dgm:t>
        <a:bodyPr/>
        <a:lstStyle/>
        <a:p>
          <a:endParaRPr lang="en-US"/>
        </a:p>
      </dgm:t>
    </dgm:pt>
    <dgm:pt modelId="{DD34CA2C-5FB1-430A-A4B9-A74F5B740E78}" type="sibTrans" cxnId="{F161D4CF-AB03-44ED-A7C8-B1D409B413A3}">
      <dgm:prSet/>
      <dgm:spPr/>
      <dgm:t>
        <a:bodyPr/>
        <a:lstStyle/>
        <a:p>
          <a:endParaRPr lang="en-US"/>
        </a:p>
      </dgm:t>
    </dgm:pt>
    <dgm:pt modelId="{5FEA8646-A7E3-42C8-81F1-6B63CBFC25E6}">
      <dgm:prSet custT="1"/>
      <dgm:spPr/>
      <dgm:t>
        <a:bodyPr/>
        <a:lstStyle/>
        <a:p>
          <a:r>
            <a:rPr lang="en-US" sz="2000" b="0" dirty="0">
              <a:latin typeface="Times New Roman" panose="02020603050405020304" pitchFamily="18" charset="0"/>
              <a:cs typeface="Times New Roman" panose="02020603050405020304" pitchFamily="18" charset="0"/>
            </a:rPr>
            <a:t>My idea of the project is to predict the severity of accidents using the machine learning model and see which model gives the better results in predicting the severity of accidents.</a:t>
          </a:r>
          <a:br>
            <a:rPr lang="en-US" sz="2000" b="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dgm:t>
    </dgm:pt>
    <dgm:pt modelId="{83BCB1A2-3F33-46DF-9C63-6335ED9CB39A}" type="parTrans" cxnId="{FEC89788-DD4A-45C1-9971-B7C2676C9270}">
      <dgm:prSet/>
      <dgm:spPr/>
      <dgm:t>
        <a:bodyPr/>
        <a:lstStyle/>
        <a:p>
          <a:endParaRPr lang="en-US"/>
        </a:p>
      </dgm:t>
    </dgm:pt>
    <dgm:pt modelId="{EB4CE12A-7D5B-4E33-9BB0-4EA9DFBBF901}" type="sibTrans" cxnId="{FEC89788-DD4A-45C1-9971-B7C2676C9270}">
      <dgm:prSet/>
      <dgm:spPr/>
      <dgm:t>
        <a:bodyPr/>
        <a:lstStyle/>
        <a:p>
          <a:endParaRPr lang="en-US"/>
        </a:p>
      </dgm:t>
    </dgm:pt>
    <dgm:pt modelId="{163CE534-1CDB-5742-A61F-337E591C9EB8}" type="pres">
      <dgm:prSet presAssocID="{F785477B-6546-4498-9753-032D197D0003}" presName="linear" presStyleCnt="0">
        <dgm:presLayoutVars>
          <dgm:animLvl val="lvl"/>
          <dgm:resizeHandles val="exact"/>
        </dgm:presLayoutVars>
      </dgm:prSet>
      <dgm:spPr/>
    </dgm:pt>
    <dgm:pt modelId="{2BC91CFC-105C-C540-9B24-9520801266B4}" type="pres">
      <dgm:prSet presAssocID="{5FC06079-7468-4752-9199-F34C074B608B}" presName="parentText" presStyleLbl="node1" presStyleIdx="0" presStyleCnt="3">
        <dgm:presLayoutVars>
          <dgm:chMax val="0"/>
          <dgm:bulletEnabled val="1"/>
        </dgm:presLayoutVars>
      </dgm:prSet>
      <dgm:spPr/>
    </dgm:pt>
    <dgm:pt modelId="{FA63FF15-CA9B-A141-A80B-3E4B924A2AA0}" type="pres">
      <dgm:prSet presAssocID="{9584F88D-4E8A-46A7-8F32-804E40E61D99}" presName="spacer" presStyleCnt="0"/>
      <dgm:spPr/>
    </dgm:pt>
    <dgm:pt modelId="{C0D606D3-9807-D44E-920B-4DA14E5F2769}" type="pres">
      <dgm:prSet presAssocID="{72AF736D-6A9D-4409-8F78-FD77DF9AAEAD}" presName="parentText" presStyleLbl="node1" presStyleIdx="1" presStyleCnt="3">
        <dgm:presLayoutVars>
          <dgm:chMax val="0"/>
          <dgm:bulletEnabled val="1"/>
        </dgm:presLayoutVars>
      </dgm:prSet>
      <dgm:spPr/>
    </dgm:pt>
    <dgm:pt modelId="{03997AD7-5057-7343-8E4D-38AA4AC0A350}" type="pres">
      <dgm:prSet presAssocID="{DD34CA2C-5FB1-430A-A4B9-A74F5B740E78}" presName="spacer" presStyleCnt="0"/>
      <dgm:spPr/>
    </dgm:pt>
    <dgm:pt modelId="{4B41D1D5-94C0-6347-9020-8DA7596937E6}" type="pres">
      <dgm:prSet presAssocID="{5FEA8646-A7E3-42C8-81F1-6B63CBFC25E6}" presName="parentText" presStyleLbl="node1" presStyleIdx="2" presStyleCnt="3">
        <dgm:presLayoutVars>
          <dgm:chMax val="0"/>
          <dgm:bulletEnabled val="1"/>
        </dgm:presLayoutVars>
      </dgm:prSet>
      <dgm:spPr/>
    </dgm:pt>
  </dgm:ptLst>
  <dgm:cxnLst>
    <dgm:cxn modelId="{DA72682F-26AF-4D44-8EBB-AF4952026198}" type="presOf" srcId="{F785477B-6546-4498-9753-032D197D0003}" destId="{163CE534-1CDB-5742-A61F-337E591C9EB8}" srcOrd="0" destOrd="0" presId="urn:microsoft.com/office/officeart/2005/8/layout/vList2"/>
    <dgm:cxn modelId="{95471C6E-0E37-C841-9432-46FCE5FAE783}" type="presOf" srcId="{5FEA8646-A7E3-42C8-81F1-6B63CBFC25E6}" destId="{4B41D1D5-94C0-6347-9020-8DA7596937E6}" srcOrd="0" destOrd="0" presId="urn:microsoft.com/office/officeart/2005/8/layout/vList2"/>
    <dgm:cxn modelId="{05C5AA80-2E84-4653-AC40-EC52C12AA298}" srcId="{F785477B-6546-4498-9753-032D197D0003}" destId="{5FC06079-7468-4752-9199-F34C074B608B}" srcOrd="0" destOrd="0" parTransId="{997D7A6E-34E4-48D6-B989-74758D970177}" sibTransId="{9584F88D-4E8A-46A7-8F32-804E40E61D99}"/>
    <dgm:cxn modelId="{FEC89788-DD4A-45C1-9971-B7C2676C9270}" srcId="{F785477B-6546-4498-9753-032D197D0003}" destId="{5FEA8646-A7E3-42C8-81F1-6B63CBFC25E6}" srcOrd="2" destOrd="0" parTransId="{83BCB1A2-3F33-46DF-9C63-6335ED9CB39A}" sibTransId="{EB4CE12A-7D5B-4E33-9BB0-4EA9DFBBF901}"/>
    <dgm:cxn modelId="{93A3058D-9BC2-FF41-989B-39B655437A2C}" type="presOf" srcId="{5FC06079-7468-4752-9199-F34C074B608B}" destId="{2BC91CFC-105C-C540-9B24-9520801266B4}" srcOrd="0" destOrd="0" presId="urn:microsoft.com/office/officeart/2005/8/layout/vList2"/>
    <dgm:cxn modelId="{31566898-5153-5141-BA8B-BC77707FF78A}" type="presOf" srcId="{72AF736D-6A9D-4409-8F78-FD77DF9AAEAD}" destId="{C0D606D3-9807-D44E-920B-4DA14E5F2769}" srcOrd="0" destOrd="0" presId="urn:microsoft.com/office/officeart/2005/8/layout/vList2"/>
    <dgm:cxn modelId="{F161D4CF-AB03-44ED-A7C8-B1D409B413A3}" srcId="{F785477B-6546-4498-9753-032D197D0003}" destId="{72AF736D-6A9D-4409-8F78-FD77DF9AAEAD}" srcOrd="1" destOrd="0" parTransId="{87228CC9-4830-47FA-9932-09B4210499C5}" sibTransId="{DD34CA2C-5FB1-430A-A4B9-A74F5B740E78}"/>
    <dgm:cxn modelId="{2A02B6EC-6896-A54B-BCD8-EE5948AAC7AA}" type="presParOf" srcId="{163CE534-1CDB-5742-A61F-337E591C9EB8}" destId="{2BC91CFC-105C-C540-9B24-9520801266B4}" srcOrd="0" destOrd="0" presId="urn:microsoft.com/office/officeart/2005/8/layout/vList2"/>
    <dgm:cxn modelId="{1057F882-D7E5-E84F-9500-FD9BB5FE3682}" type="presParOf" srcId="{163CE534-1CDB-5742-A61F-337E591C9EB8}" destId="{FA63FF15-CA9B-A141-A80B-3E4B924A2AA0}" srcOrd="1" destOrd="0" presId="urn:microsoft.com/office/officeart/2005/8/layout/vList2"/>
    <dgm:cxn modelId="{2DD90C9D-64CB-A744-99D5-3E196EFB395A}" type="presParOf" srcId="{163CE534-1CDB-5742-A61F-337E591C9EB8}" destId="{C0D606D3-9807-D44E-920B-4DA14E5F2769}" srcOrd="2" destOrd="0" presId="urn:microsoft.com/office/officeart/2005/8/layout/vList2"/>
    <dgm:cxn modelId="{FAE0880B-93D9-324B-A3F6-F7EC131CB4D1}" type="presParOf" srcId="{163CE534-1CDB-5742-A61F-337E591C9EB8}" destId="{03997AD7-5057-7343-8E4D-38AA4AC0A350}" srcOrd="3" destOrd="0" presId="urn:microsoft.com/office/officeart/2005/8/layout/vList2"/>
    <dgm:cxn modelId="{4179F250-45E7-5D44-A734-B14B12EFECA1}" type="presParOf" srcId="{163CE534-1CDB-5742-A61F-337E591C9EB8}" destId="{4B41D1D5-94C0-6347-9020-8DA7596937E6}"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FE2832B-B118-425F-B19B-DB71AE2516EE}" type="doc">
      <dgm:prSet loTypeId="urn:microsoft.com/office/officeart/2016/7/layout/BasicLinearProcessNumbered" loCatId="process" qsTypeId="urn:microsoft.com/office/officeart/2005/8/quickstyle/simple1" qsCatId="simple" csTypeId="urn:microsoft.com/office/officeart/2005/8/colors/colorful2" csCatId="colorful"/>
      <dgm:spPr/>
      <dgm:t>
        <a:bodyPr/>
        <a:lstStyle/>
        <a:p>
          <a:endParaRPr lang="en-US"/>
        </a:p>
      </dgm:t>
    </dgm:pt>
    <dgm:pt modelId="{5EBDDF27-26DF-4A53-AB1C-3F2409FE1D98}">
      <dgm:prSet custT="1"/>
      <dgm:spPr/>
      <dgm:t>
        <a:bodyPr/>
        <a:lstStyle/>
        <a:p>
          <a:r>
            <a:rPr lang="en-US" sz="2400" b="0" i="0" dirty="0">
              <a:latin typeface="Times New Roman" panose="02020603050405020304" pitchFamily="18" charset="0"/>
              <a:cs typeface="Times New Roman" panose="02020603050405020304" pitchFamily="18" charset="0"/>
            </a:rPr>
            <a:t>Data Collection from source</a:t>
          </a:r>
          <a:endParaRPr lang="en-US" sz="2400" dirty="0">
            <a:latin typeface="Times New Roman" panose="02020603050405020304" pitchFamily="18" charset="0"/>
            <a:cs typeface="Times New Roman" panose="02020603050405020304" pitchFamily="18" charset="0"/>
          </a:endParaRPr>
        </a:p>
      </dgm:t>
    </dgm:pt>
    <dgm:pt modelId="{C62793E1-ED8A-41BB-AE03-8ADD56D7E4A9}" type="parTrans" cxnId="{F462494B-11ED-40BE-A934-35AC1A132B10}">
      <dgm:prSet/>
      <dgm:spPr/>
      <dgm:t>
        <a:bodyPr/>
        <a:lstStyle/>
        <a:p>
          <a:endParaRPr lang="en-US"/>
        </a:p>
      </dgm:t>
    </dgm:pt>
    <dgm:pt modelId="{A836CC77-B6D8-4715-BF7E-CE90AC5D7474}" type="sibTrans" cxnId="{F462494B-11ED-40BE-A934-35AC1A132B10}">
      <dgm:prSet phldrT="1" phldr="0"/>
      <dgm:spPr/>
      <dgm:t>
        <a:bodyPr/>
        <a:lstStyle/>
        <a:p>
          <a:r>
            <a:rPr lang="en-US"/>
            <a:t>1</a:t>
          </a:r>
        </a:p>
      </dgm:t>
    </dgm:pt>
    <dgm:pt modelId="{75B4A05F-9A2A-456F-BF09-74DBE9D399F2}">
      <dgm:prSet custT="1"/>
      <dgm:spPr/>
      <dgm:t>
        <a:bodyPr/>
        <a:lstStyle/>
        <a:p>
          <a:r>
            <a:rPr lang="en-US" sz="2400" b="0" i="0" dirty="0">
              <a:latin typeface="Times New Roman" panose="02020603050405020304" pitchFamily="18" charset="0"/>
              <a:cs typeface="Times New Roman" panose="02020603050405020304" pitchFamily="18" charset="0"/>
            </a:rPr>
            <a:t>Data Pre-processing</a:t>
          </a:r>
          <a:endParaRPr lang="en-US" sz="2400" dirty="0">
            <a:latin typeface="Times New Roman" panose="02020603050405020304" pitchFamily="18" charset="0"/>
            <a:cs typeface="Times New Roman" panose="02020603050405020304" pitchFamily="18" charset="0"/>
          </a:endParaRPr>
        </a:p>
      </dgm:t>
    </dgm:pt>
    <dgm:pt modelId="{83CF9B04-F643-489B-A7A7-5B3B723AD045}" type="parTrans" cxnId="{B754B3CF-8F4F-4AAC-A8E0-6625CFD73B43}">
      <dgm:prSet/>
      <dgm:spPr/>
      <dgm:t>
        <a:bodyPr/>
        <a:lstStyle/>
        <a:p>
          <a:endParaRPr lang="en-US"/>
        </a:p>
      </dgm:t>
    </dgm:pt>
    <dgm:pt modelId="{1D078064-1348-497B-872E-B70EE2692CA5}" type="sibTrans" cxnId="{B754B3CF-8F4F-4AAC-A8E0-6625CFD73B43}">
      <dgm:prSet phldrT="2" phldr="0"/>
      <dgm:spPr/>
      <dgm:t>
        <a:bodyPr/>
        <a:lstStyle/>
        <a:p>
          <a:r>
            <a:rPr lang="en-US"/>
            <a:t>2</a:t>
          </a:r>
        </a:p>
      </dgm:t>
    </dgm:pt>
    <dgm:pt modelId="{8AC68AE1-B32B-423D-8E1C-5CAD40E92076}">
      <dgm:prSet custT="1"/>
      <dgm:spPr/>
      <dgm:t>
        <a:bodyPr/>
        <a:lstStyle/>
        <a:p>
          <a:r>
            <a:rPr lang="en-US" sz="2400" b="0" i="0" dirty="0">
              <a:latin typeface="Times New Roman" panose="02020603050405020304" pitchFamily="18" charset="0"/>
              <a:cs typeface="Times New Roman" panose="02020603050405020304" pitchFamily="18" charset="0"/>
            </a:rPr>
            <a:t>Data Visualization</a:t>
          </a:r>
          <a:endParaRPr lang="en-US" sz="2400" dirty="0">
            <a:latin typeface="Times New Roman" panose="02020603050405020304" pitchFamily="18" charset="0"/>
            <a:cs typeface="Times New Roman" panose="02020603050405020304" pitchFamily="18" charset="0"/>
          </a:endParaRPr>
        </a:p>
      </dgm:t>
    </dgm:pt>
    <dgm:pt modelId="{06AE7A82-EA33-4B89-9E1B-CEFEC65C552F}" type="parTrans" cxnId="{B2AA94B0-0348-43FF-B213-FA07078C14FB}">
      <dgm:prSet/>
      <dgm:spPr/>
      <dgm:t>
        <a:bodyPr/>
        <a:lstStyle/>
        <a:p>
          <a:endParaRPr lang="en-US"/>
        </a:p>
      </dgm:t>
    </dgm:pt>
    <dgm:pt modelId="{035E1676-23EF-4AB2-BAF0-DF89FDD33782}" type="sibTrans" cxnId="{B2AA94B0-0348-43FF-B213-FA07078C14FB}">
      <dgm:prSet phldrT="3" phldr="0"/>
      <dgm:spPr/>
      <dgm:t>
        <a:bodyPr/>
        <a:lstStyle/>
        <a:p>
          <a:r>
            <a:rPr lang="en-US"/>
            <a:t>3</a:t>
          </a:r>
        </a:p>
      </dgm:t>
    </dgm:pt>
    <dgm:pt modelId="{B77ADD71-862B-438B-8B14-F55F5B567742}">
      <dgm:prSet custT="1"/>
      <dgm:spPr/>
      <dgm:t>
        <a:bodyPr/>
        <a:lstStyle/>
        <a:p>
          <a:r>
            <a:rPr lang="en-US" sz="2400" b="0" i="0" dirty="0">
              <a:latin typeface="Times New Roman" panose="02020603050405020304" pitchFamily="18" charset="0"/>
              <a:cs typeface="Times New Roman" panose="02020603050405020304" pitchFamily="18" charset="0"/>
            </a:rPr>
            <a:t>Data Modeling</a:t>
          </a:r>
          <a:endParaRPr lang="en-US" sz="2400" dirty="0">
            <a:latin typeface="Times New Roman" panose="02020603050405020304" pitchFamily="18" charset="0"/>
            <a:cs typeface="Times New Roman" panose="02020603050405020304" pitchFamily="18" charset="0"/>
          </a:endParaRPr>
        </a:p>
      </dgm:t>
    </dgm:pt>
    <dgm:pt modelId="{24290777-C42B-4AE8-ABD6-097FE52100FB}" type="parTrans" cxnId="{B5DFC61F-8DC4-498D-9A4E-00866E06C761}">
      <dgm:prSet/>
      <dgm:spPr/>
      <dgm:t>
        <a:bodyPr/>
        <a:lstStyle/>
        <a:p>
          <a:endParaRPr lang="en-US"/>
        </a:p>
      </dgm:t>
    </dgm:pt>
    <dgm:pt modelId="{5D21B034-FDE2-4B28-8E32-9C04A2842A05}" type="sibTrans" cxnId="{B5DFC61F-8DC4-498D-9A4E-00866E06C761}">
      <dgm:prSet phldrT="4" phldr="0"/>
      <dgm:spPr/>
      <dgm:t>
        <a:bodyPr/>
        <a:lstStyle/>
        <a:p>
          <a:r>
            <a:rPr lang="en-US"/>
            <a:t>4</a:t>
          </a:r>
        </a:p>
      </dgm:t>
    </dgm:pt>
    <dgm:pt modelId="{E2E919D3-094B-4F0D-AB81-E7A34F49009A}">
      <dgm:prSet custT="1"/>
      <dgm:spPr/>
      <dgm:t>
        <a:bodyPr/>
        <a:lstStyle/>
        <a:p>
          <a:r>
            <a:rPr lang="en-US" sz="2400" b="0" i="0" dirty="0">
              <a:latin typeface="Times New Roman" panose="02020603050405020304" pitchFamily="18" charset="0"/>
              <a:cs typeface="Times New Roman" panose="02020603050405020304" pitchFamily="18" charset="0"/>
            </a:rPr>
            <a:t>Evaluation of the results</a:t>
          </a:r>
          <a:endParaRPr lang="en-US" sz="2400" dirty="0">
            <a:latin typeface="Times New Roman" panose="02020603050405020304" pitchFamily="18" charset="0"/>
            <a:cs typeface="Times New Roman" panose="02020603050405020304" pitchFamily="18" charset="0"/>
          </a:endParaRPr>
        </a:p>
      </dgm:t>
    </dgm:pt>
    <dgm:pt modelId="{A650B847-E653-4301-A07D-1CA484D00972}" type="sibTrans" cxnId="{66EBC5D9-4DD3-428E-A9CA-20513A9BD6AA}">
      <dgm:prSet phldrT="5" phldr="0"/>
      <dgm:spPr/>
      <dgm:t>
        <a:bodyPr/>
        <a:lstStyle/>
        <a:p>
          <a:r>
            <a:rPr lang="en-US"/>
            <a:t>5</a:t>
          </a:r>
        </a:p>
      </dgm:t>
    </dgm:pt>
    <dgm:pt modelId="{76B8D9FC-327A-42A5-8FB2-F954ACBBDC9A}" type="parTrans" cxnId="{66EBC5D9-4DD3-428E-A9CA-20513A9BD6AA}">
      <dgm:prSet/>
      <dgm:spPr/>
      <dgm:t>
        <a:bodyPr/>
        <a:lstStyle/>
        <a:p>
          <a:endParaRPr lang="en-US"/>
        </a:p>
      </dgm:t>
    </dgm:pt>
    <dgm:pt modelId="{D7B1A737-887A-1B4D-9D57-715EA1DD4912}" type="pres">
      <dgm:prSet presAssocID="{6FE2832B-B118-425F-B19B-DB71AE2516EE}" presName="Name0" presStyleCnt="0">
        <dgm:presLayoutVars>
          <dgm:animLvl val="lvl"/>
          <dgm:resizeHandles val="exact"/>
        </dgm:presLayoutVars>
      </dgm:prSet>
      <dgm:spPr/>
    </dgm:pt>
    <dgm:pt modelId="{5DE2F732-AF47-FD4A-9C98-48F9128D1ECF}" type="pres">
      <dgm:prSet presAssocID="{5EBDDF27-26DF-4A53-AB1C-3F2409FE1D98}" presName="compositeNode" presStyleCnt="0">
        <dgm:presLayoutVars>
          <dgm:bulletEnabled val="1"/>
        </dgm:presLayoutVars>
      </dgm:prSet>
      <dgm:spPr/>
    </dgm:pt>
    <dgm:pt modelId="{A1AC506E-1628-C548-A6A6-EC234457235A}" type="pres">
      <dgm:prSet presAssocID="{5EBDDF27-26DF-4A53-AB1C-3F2409FE1D98}" presName="bgRect" presStyleLbl="bgAccFollowNode1" presStyleIdx="0" presStyleCnt="5"/>
      <dgm:spPr/>
    </dgm:pt>
    <dgm:pt modelId="{83CE114B-CEC7-1247-8775-64596C9CA59C}" type="pres">
      <dgm:prSet presAssocID="{A836CC77-B6D8-4715-BF7E-CE90AC5D7474}" presName="sibTransNodeCircle" presStyleLbl="alignNode1" presStyleIdx="0" presStyleCnt="10">
        <dgm:presLayoutVars>
          <dgm:chMax val="0"/>
          <dgm:bulletEnabled/>
        </dgm:presLayoutVars>
      </dgm:prSet>
      <dgm:spPr/>
    </dgm:pt>
    <dgm:pt modelId="{577CB7E8-9FAD-9741-A875-D66CA4CF2024}" type="pres">
      <dgm:prSet presAssocID="{5EBDDF27-26DF-4A53-AB1C-3F2409FE1D98}" presName="bottomLine" presStyleLbl="alignNode1" presStyleIdx="1" presStyleCnt="10">
        <dgm:presLayoutVars/>
      </dgm:prSet>
      <dgm:spPr/>
    </dgm:pt>
    <dgm:pt modelId="{E869E857-C299-954E-AE12-41694C94E010}" type="pres">
      <dgm:prSet presAssocID="{5EBDDF27-26DF-4A53-AB1C-3F2409FE1D98}" presName="nodeText" presStyleLbl="bgAccFollowNode1" presStyleIdx="0" presStyleCnt="5">
        <dgm:presLayoutVars>
          <dgm:bulletEnabled val="1"/>
        </dgm:presLayoutVars>
      </dgm:prSet>
      <dgm:spPr/>
    </dgm:pt>
    <dgm:pt modelId="{CC9F6458-D270-F345-82AC-35156ACB6923}" type="pres">
      <dgm:prSet presAssocID="{A836CC77-B6D8-4715-BF7E-CE90AC5D7474}" presName="sibTrans" presStyleCnt="0"/>
      <dgm:spPr/>
    </dgm:pt>
    <dgm:pt modelId="{B6834DA3-3D71-8947-8043-01030DEC005B}" type="pres">
      <dgm:prSet presAssocID="{75B4A05F-9A2A-456F-BF09-74DBE9D399F2}" presName="compositeNode" presStyleCnt="0">
        <dgm:presLayoutVars>
          <dgm:bulletEnabled val="1"/>
        </dgm:presLayoutVars>
      </dgm:prSet>
      <dgm:spPr/>
    </dgm:pt>
    <dgm:pt modelId="{FEDB9469-5967-6D44-87C3-2424F2598E6A}" type="pres">
      <dgm:prSet presAssocID="{75B4A05F-9A2A-456F-BF09-74DBE9D399F2}" presName="bgRect" presStyleLbl="bgAccFollowNode1" presStyleIdx="1" presStyleCnt="5"/>
      <dgm:spPr/>
    </dgm:pt>
    <dgm:pt modelId="{276A146E-4689-6F4D-AF9F-002F5A168F63}" type="pres">
      <dgm:prSet presAssocID="{1D078064-1348-497B-872E-B70EE2692CA5}" presName="sibTransNodeCircle" presStyleLbl="alignNode1" presStyleIdx="2" presStyleCnt="10">
        <dgm:presLayoutVars>
          <dgm:chMax val="0"/>
          <dgm:bulletEnabled/>
        </dgm:presLayoutVars>
      </dgm:prSet>
      <dgm:spPr/>
    </dgm:pt>
    <dgm:pt modelId="{74B0EF4B-C113-BA44-9775-EE15A84FC00F}" type="pres">
      <dgm:prSet presAssocID="{75B4A05F-9A2A-456F-BF09-74DBE9D399F2}" presName="bottomLine" presStyleLbl="alignNode1" presStyleIdx="3" presStyleCnt="10">
        <dgm:presLayoutVars/>
      </dgm:prSet>
      <dgm:spPr/>
    </dgm:pt>
    <dgm:pt modelId="{5DFC4816-3D1C-0E4A-A6CA-30BE8D2AD201}" type="pres">
      <dgm:prSet presAssocID="{75B4A05F-9A2A-456F-BF09-74DBE9D399F2}" presName="nodeText" presStyleLbl="bgAccFollowNode1" presStyleIdx="1" presStyleCnt="5">
        <dgm:presLayoutVars>
          <dgm:bulletEnabled val="1"/>
        </dgm:presLayoutVars>
      </dgm:prSet>
      <dgm:spPr/>
    </dgm:pt>
    <dgm:pt modelId="{B562065A-4464-4546-81B8-1464D6B67247}" type="pres">
      <dgm:prSet presAssocID="{1D078064-1348-497B-872E-B70EE2692CA5}" presName="sibTrans" presStyleCnt="0"/>
      <dgm:spPr/>
    </dgm:pt>
    <dgm:pt modelId="{2925E303-C7FB-494D-82AA-FFE452C06ACA}" type="pres">
      <dgm:prSet presAssocID="{8AC68AE1-B32B-423D-8E1C-5CAD40E92076}" presName="compositeNode" presStyleCnt="0">
        <dgm:presLayoutVars>
          <dgm:bulletEnabled val="1"/>
        </dgm:presLayoutVars>
      </dgm:prSet>
      <dgm:spPr/>
    </dgm:pt>
    <dgm:pt modelId="{DE7B03BF-BE61-F74B-96B0-229A2538E103}" type="pres">
      <dgm:prSet presAssocID="{8AC68AE1-B32B-423D-8E1C-5CAD40E92076}" presName="bgRect" presStyleLbl="bgAccFollowNode1" presStyleIdx="2" presStyleCnt="5"/>
      <dgm:spPr/>
    </dgm:pt>
    <dgm:pt modelId="{13176C50-45DE-2640-A4CE-C912B993EB54}" type="pres">
      <dgm:prSet presAssocID="{035E1676-23EF-4AB2-BAF0-DF89FDD33782}" presName="sibTransNodeCircle" presStyleLbl="alignNode1" presStyleIdx="4" presStyleCnt="10">
        <dgm:presLayoutVars>
          <dgm:chMax val="0"/>
          <dgm:bulletEnabled/>
        </dgm:presLayoutVars>
      </dgm:prSet>
      <dgm:spPr/>
    </dgm:pt>
    <dgm:pt modelId="{8073E113-D56E-BA42-9631-14C31F02E9B1}" type="pres">
      <dgm:prSet presAssocID="{8AC68AE1-B32B-423D-8E1C-5CAD40E92076}" presName="bottomLine" presStyleLbl="alignNode1" presStyleIdx="5" presStyleCnt="10">
        <dgm:presLayoutVars/>
      </dgm:prSet>
      <dgm:spPr/>
    </dgm:pt>
    <dgm:pt modelId="{D67D6626-C50B-7D46-8CCA-05345AF20822}" type="pres">
      <dgm:prSet presAssocID="{8AC68AE1-B32B-423D-8E1C-5CAD40E92076}" presName="nodeText" presStyleLbl="bgAccFollowNode1" presStyleIdx="2" presStyleCnt="5">
        <dgm:presLayoutVars>
          <dgm:bulletEnabled val="1"/>
        </dgm:presLayoutVars>
      </dgm:prSet>
      <dgm:spPr/>
    </dgm:pt>
    <dgm:pt modelId="{E872C448-3300-1D45-A862-053EC5B94407}" type="pres">
      <dgm:prSet presAssocID="{035E1676-23EF-4AB2-BAF0-DF89FDD33782}" presName="sibTrans" presStyleCnt="0"/>
      <dgm:spPr/>
    </dgm:pt>
    <dgm:pt modelId="{463B434A-CF07-654B-8DAD-9144852FCB5E}" type="pres">
      <dgm:prSet presAssocID="{B77ADD71-862B-438B-8B14-F55F5B567742}" presName="compositeNode" presStyleCnt="0">
        <dgm:presLayoutVars>
          <dgm:bulletEnabled val="1"/>
        </dgm:presLayoutVars>
      </dgm:prSet>
      <dgm:spPr/>
    </dgm:pt>
    <dgm:pt modelId="{89C8B0F6-DB2E-E544-87FE-EE5EA7C9CFD3}" type="pres">
      <dgm:prSet presAssocID="{B77ADD71-862B-438B-8B14-F55F5B567742}" presName="bgRect" presStyleLbl="bgAccFollowNode1" presStyleIdx="3" presStyleCnt="5"/>
      <dgm:spPr/>
    </dgm:pt>
    <dgm:pt modelId="{5217F72B-C2C6-874B-85DC-A42259E2E8D8}" type="pres">
      <dgm:prSet presAssocID="{5D21B034-FDE2-4B28-8E32-9C04A2842A05}" presName="sibTransNodeCircle" presStyleLbl="alignNode1" presStyleIdx="6" presStyleCnt="10">
        <dgm:presLayoutVars>
          <dgm:chMax val="0"/>
          <dgm:bulletEnabled/>
        </dgm:presLayoutVars>
      </dgm:prSet>
      <dgm:spPr/>
    </dgm:pt>
    <dgm:pt modelId="{0B8D03E7-0C3D-8143-B265-CE76D4CC9CE7}" type="pres">
      <dgm:prSet presAssocID="{B77ADD71-862B-438B-8B14-F55F5B567742}" presName="bottomLine" presStyleLbl="alignNode1" presStyleIdx="7" presStyleCnt="10">
        <dgm:presLayoutVars/>
      </dgm:prSet>
      <dgm:spPr/>
    </dgm:pt>
    <dgm:pt modelId="{1F6A4621-CFB3-9C43-AC21-C61117324C17}" type="pres">
      <dgm:prSet presAssocID="{B77ADD71-862B-438B-8B14-F55F5B567742}" presName="nodeText" presStyleLbl="bgAccFollowNode1" presStyleIdx="3" presStyleCnt="5">
        <dgm:presLayoutVars>
          <dgm:bulletEnabled val="1"/>
        </dgm:presLayoutVars>
      </dgm:prSet>
      <dgm:spPr/>
    </dgm:pt>
    <dgm:pt modelId="{82BB5FDF-C971-FF4C-A25A-4CBB3B4C30D6}" type="pres">
      <dgm:prSet presAssocID="{5D21B034-FDE2-4B28-8E32-9C04A2842A05}" presName="sibTrans" presStyleCnt="0"/>
      <dgm:spPr/>
    </dgm:pt>
    <dgm:pt modelId="{2C5EF97D-A433-5946-BD9C-CAAEDB191318}" type="pres">
      <dgm:prSet presAssocID="{E2E919D3-094B-4F0D-AB81-E7A34F49009A}" presName="compositeNode" presStyleCnt="0">
        <dgm:presLayoutVars>
          <dgm:bulletEnabled val="1"/>
        </dgm:presLayoutVars>
      </dgm:prSet>
      <dgm:spPr/>
    </dgm:pt>
    <dgm:pt modelId="{19FAFE48-75D1-8B41-820C-FDDC81FB4A59}" type="pres">
      <dgm:prSet presAssocID="{E2E919D3-094B-4F0D-AB81-E7A34F49009A}" presName="bgRect" presStyleLbl="bgAccFollowNode1" presStyleIdx="4" presStyleCnt="5"/>
      <dgm:spPr/>
    </dgm:pt>
    <dgm:pt modelId="{17110EA2-992F-6C46-B280-338FC13F009B}" type="pres">
      <dgm:prSet presAssocID="{A650B847-E653-4301-A07D-1CA484D00972}" presName="sibTransNodeCircle" presStyleLbl="alignNode1" presStyleIdx="8" presStyleCnt="10">
        <dgm:presLayoutVars>
          <dgm:chMax val="0"/>
          <dgm:bulletEnabled/>
        </dgm:presLayoutVars>
      </dgm:prSet>
      <dgm:spPr/>
    </dgm:pt>
    <dgm:pt modelId="{3D3A3A48-B25B-6E45-B6D9-DBA0D1FFB29D}" type="pres">
      <dgm:prSet presAssocID="{E2E919D3-094B-4F0D-AB81-E7A34F49009A}" presName="bottomLine" presStyleLbl="alignNode1" presStyleIdx="9" presStyleCnt="10">
        <dgm:presLayoutVars/>
      </dgm:prSet>
      <dgm:spPr/>
    </dgm:pt>
    <dgm:pt modelId="{2B559D6C-E4ED-2E47-B390-D2D642C92397}" type="pres">
      <dgm:prSet presAssocID="{E2E919D3-094B-4F0D-AB81-E7A34F49009A}" presName="nodeText" presStyleLbl="bgAccFollowNode1" presStyleIdx="4" presStyleCnt="5">
        <dgm:presLayoutVars>
          <dgm:bulletEnabled val="1"/>
        </dgm:presLayoutVars>
      </dgm:prSet>
      <dgm:spPr/>
    </dgm:pt>
  </dgm:ptLst>
  <dgm:cxnLst>
    <dgm:cxn modelId="{2A771710-256C-F84A-BFCF-CA501A1DF85F}" type="presOf" srcId="{B77ADD71-862B-438B-8B14-F55F5B567742}" destId="{1F6A4621-CFB3-9C43-AC21-C61117324C17}" srcOrd="1" destOrd="0" presId="urn:microsoft.com/office/officeart/2016/7/layout/BasicLinearProcessNumbered"/>
    <dgm:cxn modelId="{EA02511A-0D98-D547-8F33-D6DB90D5C84B}" type="presOf" srcId="{75B4A05F-9A2A-456F-BF09-74DBE9D399F2}" destId="{5DFC4816-3D1C-0E4A-A6CA-30BE8D2AD201}" srcOrd="1" destOrd="0" presId="urn:microsoft.com/office/officeart/2016/7/layout/BasicLinearProcessNumbered"/>
    <dgm:cxn modelId="{B5DFC61F-8DC4-498D-9A4E-00866E06C761}" srcId="{6FE2832B-B118-425F-B19B-DB71AE2516EE}" destId="{B77ADD71-862B-438B-8B14-F55F5B567742}" srcOrd="3" destOrd="0" parTransId="{24290777-C42B-4AE8-ABD6-097FE52100FB}" sibTransId="{5D21B034-FDE2-4B28-8E32-9C04A2842A05}"/>
    <dgm:cxn modelId="{C799CC22-5FD8-B749-A75F-A01B70036B24}" type="presOf" srcId="{E2E919D3-094B-4F0D-AB81-E7A34F49009A}" destId="{19FAFE48-75D1-8B41-820C-FDDC81FB4A59}" srcOrd="0" destOrd="0" presId="urn:microsoft.com/office/officeart/2016/7/layout/BasicLinearProcessNumbered"/>
    <dgm:cxn modelId="{8C004B2B-AE85-3044-9F63-3FA70E0030BE}" type="presOf" srcId="{5EBDDF27-26DF-4A53-AB1C-3F2409FE1D98}" destId="{A1AC506E-1628-C548-A6A6-EC234457235A}" srcOrd="0" destOrd="0" presId="urn:microsoft.com/office/officeart/2016/7/layout/BasicLinearProcessNumbered"/>
    <dgm:cxn modelId="{98F0323E-E1E5-9C4C-A111-B6955CD02C57}" type="presOf" srcId="{E2E919D3-094B-4F0D-AB81-E7A34F49009A}" destId="{2B559D6C-E4ED-2E47-B390-D2D642C92397}" srcOrd="1" destOrd="0" presId="urn:microsoft.com/office/officeart/2016/7/layout/BasicLinearProcessNumbered"/>
    <dgm:cxn modelId="{5E6D6B40-A02F-6041-8432-D7D40DDC3D74}" type="presOf" srcId="{B77ADD71-862B-438B-8B14-F55F5B567742}" destId="{89C8B0F6-DB2E-E544-87FE-EE5EA7C9CFD3}" srcOrd="0" destOrd="0" presId="urn:microsoft.com/office/officeart/2016/7/layout/BasicLinearProcessNumbered"/>
    <dgm:cxn modelId="{0974C746-9484-414B-BAAE-DE1DC52E240B}" type="presOf" srcId="{5D21B034-FDE2-4B28-8E32-9C04A2842A05}" destId="{5217F72B-C2C6-874B-85DC-A42259E2E8D8}" srcOrd="0" destOrd="0" presId="urn:microsoft.com/office/officeart/2016/7/layout/BasicLinearProcessNumbered"/>
    <dgm:cxn modelId="{F462494B-11ED-40BE-A934-35AC1A132B10}" srcId="{6FE2832B-B118-425F-B19B-DB71AE2516EE}" destId="{5EBDDF27-26DF-4A53-AB1C-3F2409FE1D98}" srcOrd="0" destOrd="0" parTransId="{C62793E1-ED8A-41BB-AE03-8ADD56D7E4A9}" sibTransId="{A836CC77-B6D8-4715-BF7E-CE90AC5D7474}"/>
    <dgm:cxn modelId="{FF5F0C4F-DD9D-B246-B49E-85C8290152D9}" type="presOf" srcId="{5EBDDF27-26DF-4A53-AB1C-3F2409FE1D98}" destId="{E869E857-C299-954E-AE12-41694C94E010}" srcOrd="1" destOrd="0" presId="urn:microsoft.com/office/officeart/2016/7/layout/BasicLinearProcessNumbered"/>
    <dgm:cxn modelId="{26A55754-933E-5741-B2DE-5FF6ED02A96B}" type="presOf" srcId="{035E1676-23EF-4AB2-BAF0-DF89FDD33782}" destId="{13176C50-45DE-2640-A4CE-C912B993EB54}" srcOrd="0" destOrd="0" presId="urn:microsoft.com/office/officeart/2016/7/layout/BasicLinearProcessNumbered"/>
    <dgm:cxn modelId="{E3DD3A60-A199-1348-BC75-427096091732}" type="presOf" srcId="{8AC68AE1-B32B-423D-8E1C-5CAD40E92076}" destId="{DE7B03BF-BE61-F74B-96B0-229A2538E103}" srcOrd="0" destOrd="0" presId="urn:microsoft.com/office/officeart/2016/7/layout/BasicLinearProcessNumbered"/>
    <dgm:cxn modelId="{AE2E7E72-6B9C-5E45-89BD-BE57B0EE2151}" type="presOf" srcId="{A836CC77-B6D8-4715-BF7E-CE90AC5D7474}" destId="{83CE114B-CEC7-1247-8775-64596C9CA59C}" srcOrd="0" destOrd="0" presId="urn:microsoft.com/office/officeart/2016/7/layout/BasicLinearProcessNumbered"/>
    <dgm:cxn modelId="{E113308D-AE8F-2347-BB44-E1F9681976B6}" type="presOf" srcId="{1D078064-1348-497B-872E-B70EE2692CA5}" destId="{276A146E-4689-6F4D-AF9F-002F5A168F63}" srcOrd="0" destOrd="0" presId="urn:microsoft.com/office/officeart/2016/7/layout/BasicLinearProcessNumbered"/>
    <dgm:cxn modelId="{E94FB99E-2B11-434A-8A1D-F9968C9A05A2}" type="presOf" srcId="{6FE2832B-B118-425F-B19B-DB71AE2516EE}" destId="{D7B1A737-887A-1B4D-9D57-715EA1DD4912}" srcOrd="0" destOrd="0" presId="urn:microsoft.com/office/officeart/2016/7/layout/BasicLinearProcessNumbered"/>
    <dgm:cxn modelId="{B2AA94B0-0348-43FF-B213-FA07078C14FB}" srcId="{6FE2832B-B118-425F-B19B-DB71AE2516EE}" destId="{8AC68AE1-B32B-423D-8E1C-5CAD40E92076}" srcOrd="2" destOrd="0" parTransId="{06AE7A82-EA33-4B89-9E1B-CEFEC65C552F}" sibTransId="{035E1676-23EF-4AB2-BAF0-DF89FDD33782}"/>
    <dgm:cxn modelId="{700C32BD-46CC-8F48-9FA0-D63F79BF696E}" type="presOf" srcId="{A650B847-E653-4301-A07D-1CA484D00972}" destId="{17110EA2-992F-6C46-B280-338FC13F009B}" srcOrd="0" destOrd="0" presId="urn:microsoft.com/office/officeart/2016/7/layout/BasicLinearProcessNumbered"/>
    <dgm:cxn modelId="{B754B3CF-8F4F-4AAC-A8E0-6625CFD73B43}" srcId="{6FE2832B-B118-425F-B19B-DB71AE2516EE}" destId="{75B4A05F-9A2A-456F-BF09-74DBE9D399F2}" srcOrd="1" destOrd="0" parTransId="{83CF9B04-F643-489B-A7A7-5B3B723AD045}" sibTransId="{1D078064-1348-497B-872E-B70EE2692CA5}"/>
    <dgm:cxn modelId="{66EBC5D9-4DD3-428E-A9CA-20513A9BD6AA}" srcId="{6FE2832B-B118-425F-B19B-DB71AE2516EE}" destId="{E2E919D3-094B-4F0D-AB81-E7A34F49009A}" srcOrd="4" destOrd="0" parTransId="{76B8D9FC-327A-42A5-8FB2-F954ACBBDC9A}" sibTransId="{A650B847-E653-4301-A07D-1CA484D00972}"/>
    <dgm:cxn modelId="{A6A810E9-1D29-444B-91A8-AA4ECF413CAB}" type="presOf" srcId="{8AC68AE1-B32B-423D-8E1C-5CAD40E92076}" destId="{D67D6626-C50B-7D46-8CCA-05345AF20822}" srcOrd="1" destOrd="0" presId="urn:microsoft.com/office/officeart/2016/7/layout/BasicLinearProcessNumbered"/>
    <dgm:cxn modelId="{B459B8F2-3FCB-E745-81BF-5560C31BA3E6}" type="presOf" srcId="{75B4A05F-9A2A-456F-BF09-74DBE9D399F2}" destId="{FEDB9469-5967-6D44-87C3-2424F2598E6A}" srcOrd="0" destOrd="0" presId="urn:microsoft.com/office/officeart/2016/7/layout/BasicLinearProcessNumbered"/>
    <dgm:cxn modelId="{EDD5438F-3BDA-AE45-A498-6D1329A5C796}" type="presParOf" srcId="{D7B1A737-887A-1B4D-9D57-715EA1DD4912}" destId="{5DE2F732-AF47-FD4A-9C98-48F9128D1ECF}" srcOrd="0" destOrd="0" presId="urn:microsoft.com/office/officeart/2016/7/layout/BasicLinearProcessNumbered"/>
    <dgm:cxn modelId="{2E84B624-1C60-E54F-80C1-8D1A0C8705D1}" type="presParOf" srcId="{5DE2F732-AF47-FD4A-9C98-48F9128D1ECF}" destId="{A1AC506E-1628-C548-A6A6-EC234457235A}" srcOrd="0" destOrd="0" presId="urn:microsoft.com/office/officeart/2016/7/layout/BasicLinearProcessNumbered"/>
    <dgm:cxn modelId="{51E27206-C226-5C41-BB98-A9229AF5D9D8}" type="presParOf" srcId="{5DE2F732-AF47-FD4A-9C98-48F9128D1ECF}" destId="{83CE114B-CEC7-1247-8775-64596C9CA59C}" srcOrd="1" destOrd="0" presId="urn:microsoft.com/office/officeart/2016/7/layout/BasicLinearProcessNumbered"/>
    <dgm:cxn modelId="{A987F426-70BA-BB48-BF7B-3233AA6AF5E7}" type="presParOf" srcId="{5DE2F732-AF47-FD4A-9C98-48F9128D1ECF}" destId="{577CB7E8-9FAD-9741-A875-D66CA4CF2024}" srcOrd="2" destOrd="0" presId="urn:microsoft.com/office/officeart/2016/7/layout/BasicLinearProcessNumbered"/>
    <dgm:cxn modelId="{53035D81-536E-1846-BBEC-30BA4BA402C6}" type="presParOf" srcId="{5DE2F732-AF47-FD4A-9C98-48F9128D1ECF}" destId="{E869E857-C299-954E-AE12-41694C94E010}" srcOrd="3" destOrd="0" presId="urn:microsoft.com/office/officeart/2016/7/layout/BasicLinearProcessNumbered"/>
    <dgm:cxn modelId="{1A7530A7-0703-B14B-BDC9-C010D342311D}" type="presParOf" srcId="{D7B1A737-887A-1B4D-9D57-715EA1DD4912}" destId="{CC9F6458-D270-F345-82AC-35156ACB6923}" srcOrd="1" destOrd="0" presId="urn:microsoft.com/office/officeart/2016/7/layout/BasicLinearProcessNumbered"/>
    <dgm:cxn modelId="{1DF39544-99C3-A946-A736-7E5728FA87F7}" type="presParOf" srcId="{D7B1A737-887A-1B4D-9D57-715EA1DD4912}" destId="{B6834DA3-3D71-8947-8043-01030DEC005B}" srcOrd="2" destOrd="0" presId="urn:microsoft.com/office/officeart/2016/7/layout/BasicLinearProcessNumbered"/>
    <dgm:cxn modelId="{9AF9FE9A-434E-7B46-8519-C56B435C1A3A}" type="presParOf" srcId="{B6834DA3-3D71-8947-8043-01030DEC005B}" destId="{FEDB9469-5967-6D44-87C3-2424F2598E6A}" srcOrd="0" destOrd="0" presId="urn:microsoft.com/office/officeart/2016/7/layout/BasicLinearProcessNumbered"/>
    <dgm:cxn modelId="{4018C5F2-4226-4D44-B62A-D84BC5D5C270}" type="presParOf" srcId="{B6834DA3-3D71-8947-8043-01030DEC005B}" destId="{276A146E-4689-6F4D-AF9F-002F5A168F63}" srcOrd="1" destOrd="0" presId="urn:microsoft.com/office/officeart/2016/7/layout/BasicLinearProcessNumbered"/>
    <dgm:cxn modelId="{51EE0E14-D1B9-9F42-9D34-8E64EE5DA95F}" type="presParOf" srcId="{B6834DA3-3D71-8947-8043-01030DEC005B}" destId="{74B0EF4B-C113-BA44-9775-EE15A84FC00F}" srcOrd="2" destOrd="0" presId="urn:microsoft.com/office/officeart/2016/7/layout/BasicLinearProcessNumbered"/>
    <dgm:cxn modelId="{3EC6AA79-9D59-2F43-AE69-EFE42BB9B43B}" type="presParOf" srcId="{B6834DA3-3D71-8947-8043-01030DEC005B}" destId="{5DFC4816-3D1C-0E4A-A6CA-30BE8D2AD201}" srcOrd="3" destOrd="0" presId="urn:microsoft.com/office/officeart/2016/7/layout/BasicLinearProcessNumbered"/>
    <dgm:cxn modelId="{5907A930-C791-7545-BB62-967408144008}" type="presParOf" srcId="{D7B1A737-887A-1B4D-9D57-715EA1DD4912}" destId="{B562065A-4464-4546-81B8-1464D6B67247}" srcOrd="3" destOrd="0" presId="urn:microsoft.com/office/officeart/2016/7/layout/BasicLinearProcessNumbered"/>
    <dgm:cxn modelId="{F92B53A9-898C-C740-95D8-6B5F5DF7CA6E}" type="presParOf" srcId="{D7B1A737-887A-1B4D-9D57-715EA1DD4912}" destId="{2925E303-C7FB-494D-82AA-FFE452C06ACA}" srcOrd="4" destOrd="0" presId="urn:microsoft.com/office/officeart/2016/7/layout/BasicLinearProcessNumbered"/>
    <dgm:cxn modelId="{988161C9-C9E6-6F41-9EB8-E13BD8919A20}" type="presParOf" srcId="{2925E303-C7FB-494D-82AA-FFE452C06ACA}" destId="{DE7B03BF-BE61-F74B-96B0-229A2538E103}" srcOrd="0" destOrd="0" presId="urn:microsoft.com/office/officeart/2016/7/layout/BasicLinearProcessNumbered"/>
    <dgm:cxn modelId="{7CFBF108-12A1-C84D-8996-FA936CEE9476}" type="presParOf" srcId="{2925E303-C7FB-494D-82AA-FFE452C06ACA}" destId="{13176C50-45DE-2640-A4CE-C912B993EB54}" srcOrd="1" destOrd="0" presId="urn:microsoft.com/office/officeart/2016/7/layout/BasicLinearProcessNumbered"/>
    <dgm:cxn modelId="{B3E9C46D-CAB5-E542-B9E7-42F1C1E16C0F}" type="presParOf" srcId="{2925E303-C7FB-494D-82AA-FFE452C06ACA}" destId="{8073E113-D56E-BA42-9631-14C31F02E9B1}" srcOrd="2" destOrd="0" presId="urn:microsoft.com/office/officeart/2016/7/layout/BasicLinearProcessNumbered"/>
    <dgm:cxn modelId="{62F2C992-A9D0-B144-8402-2B35BF93A9BE}" type="presParOf" srcId="{2925E303-C7FB-494D-82AA-FFE452C06ACA}" destId="{D67D6626-C50B-7D46-8CCA-05345AF20822}" srcOrd="3" destOrd="0" presId="urn:microsoft.com/office/officeart/2016/7/layout/BasicLinearProcessNumbered"/>
    <dgm:cxn modelId="{D49D4C1D-3996-5547-8ED0-A57627771587}" type="presParOf" srcId="{D7B1A737-887A-1B4D-9D57-715EA1DD4912}" destId="{E872C448-3300-1D45-A862-053EC5B94407}" srcOrd="5" destOrd="0" presId="urn:microsoft.com/office/officeart/2016/7/layout/BasicLinearProcessNumbered"/>
    <dgm:cxn modelId="{7ED3D705-C35B-A041-9659-9FDAB6231E20}" type="presParOf" srcId="{D7B1A737-887A-1B4D-9D57-715EA1DD4912}" destId="{463B434A-CF07-654B-8DAD-9144852FCB5E}" srcOrd="6" destOrd="0" presId="urn:microsoft.com/office/officeart/2016/7/layout/BasicLinearProcessNumbered"/>
    <dgm:cxn modelId="{EB7D9D01-BAC1-E840-94F3-4C3A429CA780}" type="presParOf" srcId="{463B434A-CF07-654B-8DAD-9144852FCB5E}" destId="{89C8B0F6-DB2E-E544-87FE-EE5EA7C9CFD3}" srcOrd="0" destOrd="0" presId="urn:microsoft.com/office/officeart/2016/7/layout/BasicLinearProcessNumbered"/>
    <dgm:cxn modelId="{72FFA800-7F59-FB4B-8E6A-4AB3FC558F2C}" type="presParOf" srcId="{463B434A-CF07-654B-8DAD-9144852FCB5E}" destId="{5217F72B-C2C6-874B-85DC-A42259E2E8D8}" srcOrd="1" destOrd="0" presId="urn:microsoft.com/office/officeart/2016/7/layout/BasicLinearProcessNumbered"/>
    <dgm:cxn modelId="{EC7BA371-F6A7-AF45-B779-B2A21ED51CCE}" type="presParOf" srcId="{463B434A-CF07-654B-8DAD-9144852FCB5E}" destId="{0B8D03E7-0C3D-8143-B265-CE76D4CC9CE7}" srcOrd="2" destOrd="0" presId="urn:microsoft.com/office/officeart/2016/7/layout/BasicLinearProcessNumbered"/>
    <dgm:cxn modelId="{C4BF12D5-FCF9-FF45-B7E3-20F7FBCA7B7D}" type="presParOf" srcId="{463B434A-CF07-654B-8DAD-9144852FCB5E}" destId="{1F6A4621-CFB3-9C43-AC21-C61117324C17}" srcOrd="3" destOrd="0" presId="urn:microsoft.com/office/officeart/2016/7/layout/BasicLinearProcessNumbered"/>
    <dgm:cxn modelId="{4F5207EE-EB28-6849-BEF9-B67222C93481}" type="presParOf" srcId="{D7B1A737-887A-1B4D-9D57-715EA1DD4912}" destId="{82BB5FDF-C971-FF4C-A25A-4CBB3B4C30D6}" srcOrd="7" destOrd="0" presId="urn:microsoft.com/office/officeart/2016/7/layout/BasicLinearProcessNumbered"/>
    <dgm:cxn modelId="{D0054120-56B4-C246-B87D-8E431857D927}" type="presParOf" srcId="{D7B1A737-887A-1B4D-9D57-715EA1DD4912}" destId="{2C5EF97D-A433-5946-BD9C-CAAEDB191318}" srcOrd="8" destOrd="0" presId="urn:microsoft.com/office/officeart/2016/7/layout/BasicLinearProcessNumbered"/>
    <dgm:cxn modelId="{7BEDB4A8-8740-8C4F-BE71-A2174144316E}" type="presParOf" srcId="{2C5EF97D-A433-5946-BD9C-CAAEDB191318}" destId="{19FAFE48-75D1-8B41-820C-FDDC81FB4A59}" srcOrd="0" destOrd="0" presId="urn:microsoft.com/office/officeart/2016/7/layout/BasicLinearProcessNumbered"/>
    <dgm:cxn modelId="{ED5F0286-DDAA-3845-9736-D6DFAA5B719A}" type="presParOf" srcId="{2C5EF97D-A433-5946-BD9C-CAAEDB191318}" destId="{17110EA2-992F-6C46-B280-338FC13F009B}" srcOrd="1" destOrd="0" presId="urn:microsoft.com/office/officeart/2016/7/layout/BasicLinearProcessNumbered"/>
    <dgm:cxn modelId="{52EED5A4-956D-2341-A7F3-786176484392}" type="presParOf" srcId="{2C5EF97D-A433-5946-BD9C-CAAEDB191318}" destId="{3D3A3A48-B25B-6E45-B6D9-DBA0D1FFB29D}" srcOrd="2" destOrd="0" presId="urn:microsoft.com/office/officeart/2016/7/layout/BasicLinearProcessNumbered"/>
    <dgm:cxn modelId="{DC3C43A2-7A2F-D340-A5A3-4FEE3AC04BF1}" type="presParOf" srcId="{2C5EF97D-A433-5946-BD9C-CAAEDB191318}" destId="{2B559D6C-E4ED-2E47-B390-D2D642C92397}"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C894234-639B-4C63-98C6-D9E0D5C1835F}"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4B9D2748-B776-4296-A67A-C30302F5BD68}">
      <dgm:prSet custT="1"/>
      <dgm:spPr/>
      <dgm:t>
        <a:bodyPr/>
        <a:lstStyle/>
        <a:p>
          <a:r>
            <a:rPr lang="en-US" sz="2800" b="0" i="0" dirty="0">
              <a:latin typeface="Times New Roman" panose="02020603050405020304" pitchFamily="18" charset="0"/>
              <a:cs typeface="Times New Roman" panose="02020603050405020304" pitchFamily="18" charset="0"/>
            </a:rPr>
            <a:t>Gaussian Naïve Bayes</a:t>
          </a:r>
          <a:endParaRPr lang="en-US" sz="2800" dirty="0">
            <a:latin typeface="Times New Roman" panose="02020603050405020304" pitchFamily="18" charset="0"/>
            <a:cs typeface="Times New Roman" panose="02020603050405020304" pitchFamily="18" charset="0"/>
          </a:endParaRPr>
        </a:p>
      </dgm:t>
    </dgm:pt>
    <dgm:pt modelId="{8E43B9F1-C2A9-469D-9968-8857311A08BA}" type="parTrans" cxnId="{5F5E5548-3AF6-46E5-9398-A7E049503A8A}">
      <dgm:prSet/>
      <dgm:spPr/>
      <dgm:t>
        <a:bodyPr/>
        <a:lstStyle/>
        <a:p>
          <a:endParaRPr lang="en-US"/>
        </a:p>
      </dgm:t>
    </dgm:pt>
    <dgm:pt modelId="{E99CBB7C-CEB8-4BA3-B6FA-9A575D751AA1}" type="sibTrans" cxnId="{5F5E5548-3AF6-46E5-9398-A7E049503A8A}">
      <dgm:prSet/>
      <dgm:spPr/>
      <dgm:t>
        <a:bodyPr/>
        <a:lstStyle/>
        <a:p>
          <a:endParaRPr lang="en-US"/>
        </a:p>
      </dgm:t>
    </dgm:pt>
    <dgm:pt modelId="{B42D2C04-2B57-4E23-92E5-2EF934473CCC}">
      <dgm:prSet custT="1"/>
      <dgm:spPr/>
      <dgm:t>
        <a:bodyPr/>
        <a:lstStyle/>
        <a:p>
          <a:r>
            <a:rPr lang="en-US" sz="2800" b="0" i="0" dirty="0">
              <a:latin typeface="Times New Roman" panose="02020603050405020304" pitchFamily="18" charset="0"/>
              <a:cs typeface="Times New Roman" panose="02020603050405020304" pitchFamily="18" charset="0"/>
            </a:rPr>
            <a:t>KNN Model</a:t>
          </a:r>
          <a:endParaRPr lang="en-US" sz="2800" dirty="0">
            <a:latin typeface="Times New Roman" panose="02020603050405020304" pitchFamily="18" charset="0"/>
            <a:cs typeface="Times New Roman" panose="02020603050405020304" pitchFamily="18" charset="0"/>
          </a:endParaRPr>
        </a:p>
      </dgm:t>
    </dgm:pt>
    <dgm:pt modelId="{6FC57671-5865-4F9E-A919-11174DC8A8A1}" type="parTrans" cxnId="{483376E0-B500-413E-A23A-AF1F6F7908D3}">
      <dgm:prSet/>
      <dgm:spPr/>
      <dgm:t>
        <a:bodyPr/>
        <a:lstStyle/>
        <a:p>
          <a:endParaRPr lang="en-US"/>
        </a:p>
      </dgm:t>
    </dgm:pt>
    <dgm:pt modelId="{FDF330D1-B554-42E4-8A6D-DCACB509CCE9}" type="sibTrans" cxnId="{483376E0-B500-413E-A23A-AF1F6F7908D3}">
      <dgm:prSet/>
      <dgm:spPr/>
      <dgm:t>
        <a:bodyPr/>
        <a:lstStyle/>
        <a:p>
          <a:endParaRPr lang="en-US"/>
        </a:p>
      </dgm:t>
    </dgm:pt>
    <dgm:pt modelId="{6F02879D-DF81-4986-8516-6DEA15E3604E}">
      <dgm:prSet custT="1"/>
      <dgm:spPr/>
      <dgm:t>
        <a:bodyPr/>
        <a:lstStyle/>
        <a:p>
          <a:r>
            <a:rPr lang="en-US" sz="2800" b="0" i="0" dirty="0">
              <a:latin typeface="Times New Roman" panose="02020603050405020304" pitchFamily="18" charset="0"/>
              <a:cs typeface="Times New Roman" panose="02020603050405020304" pitchFamily="18" charset="0"/>
            </a:rPr>
            <a:t>Decision Tree</a:t>
          </a:r>
          <a:endParaRPr lang="en-US" sz="2800" dirty="0">
            <a:latin typeface="Times New Roman" panose="02020603050405020304" pitchFamily="18" charset="0"/>
            <a:cs typeface="Times New Roman" panose="02020603050405020304" pitchFamily="18" charset="0"/>
          </a:endParaRPr>
        </a:p>
      </dgm:t>
    </dgm:pt>
    <dgm:pt modelId="{3D57C05F-A45B-42BD-A12D-9E93CA778511}" type="parTrans" cxnId="{1F4CEC5F-2878-4437-9445-904777F20B5D}">
      <dgm:prSet/>
      <dgm:spPr/>
      <dgm:t>
        <a:bodyPr/>
        <a:lstStyle/>
        <a:p>
          <a:endParaRPr lang="en-US"/>
        </a:p>
      </dgm:t>
    </dgm:pt>
    <dgm:pt modelId="{0CD57C9D-5E69-4B25-B724-1CC883ACE04C}" type="sibTrans" cxnId="{1F4CEC5F-2878-4437-9445-904777F20B5D}">
      <dgm:prSet/>
      <dgm:spPr/>
      <dgm:t>
        <a:bodyPr/>
        <a:lstStyle/>
        <a:p>
          <a:endParaRPr lang="en-US"/>
        </a:p>
      </dgm:t>
    </dgm:pt>
    <dgm:pt modelId="{9F1280AF-C5B3-40F7-8051-5C49387E0157}">
      <dgm:prSet custT="1"/>
      <dgm:spPr/>
      <dgm:t>
        <a:bodyPr/>
        <a:lstStyle/>
        <a:p>
          <a:r>
            <a:rPr lang="en-US" sz="2800" b="0" i="0" dirty="0">
              <a:latin typeface="Times New Roman" panose="02020603050405020304" pitchFamily="18" charset="0"/>
              <a:cs typeface="Times New Roman" panose="02020603050405020304" pitchFamily="18" charset="0"/>
            </a:rPr>
            <a:t>Random Forest Classifier</a:t>
          </a:r>
          <a:endParaRPr lang="en-US" sz="2800" dirty="0">
            <a:latin typeface="Times New Roman" panose="02020603050405020304" pitchFamily="18" charset="0"/>
            <a:cs typeface="Times New Roman" panose="02020603050405020304" pitchFamily="18" charset="0"/>
          </a:endParaRPr>
        </a:p>
      </dgm:t>
    </dgm:pt>
    <dgm:pt modelId="{2A02EBE5-8BE0-4B5F-A993-8CBA8FB2990D}" type="parTrans" cxnId="{93D55A9D-CE60-4A90-9440-7EC334E9B940}">
      <dgm:prSet/>
      <dgm:spPr/>
      <dgm:t>
        <a:bodyPr/>
        <a:lstStyle/>
        <a:p>
          <a:endParaRPr lang="en-US"/>
        </a:p>
      </dgm:t>
    </dgm:pt>
    <dgm:pt modelId="{376BF1CE-EBF7-4692-83EA-71DAF9251DE5}" type="sibTrans" cxnId="{93D55A9D-CE60-4A90-9440-7EC334E9B940}">
      <dgm:prSet/>
      <dgm:spPr/>
      <dgm:t>
        <a:bodyPr/>
        <a:lstStyle/>
        <a:p>
          <a:endParaRPr lang="en-US"/>
        </a:p>
      </dgm:t>
    </dgm:pt>
    <dgm:pt modelId="{ABF6F93F-4C40-F649-B0BF-E18000253E61}" type="pres">
      <dgm:prSet presAssocID="{AC894234-639B-4C63-98C6-D9E0D5C1835F}" presName="hierChild1" presStyleCnt="0">
        <dgm:presLayoutVars>
          <dgm:chPref val="1"/>
          <dgm:dir/>
          <dgm:animOne val="branch"/>
          <dgm:animLvl val="lvl"/>
          <dgm:resizeHandles/>
        </dgm:presLayoutVars>
      </dgm:prSet>
      <dgm:spPr/>
    </dgm:pt>
    <dgm:pt modelId="{EFDBF811-438E-9A4D-B850-6B91396F4279}" type="pres">
      <dgm:prSet presAssocID="{4B9D2748-B776-4296-A67A-C30302F5BD68}" presName="hierRoot1" presStyleCnt="0"/>
      <dgm:spPr/>
    </dgm:pt>
    <dgm:pt modelId="{B105A7B2-0DC8-7540-B7DA-E1935EC0D285}" type="pres">
      <dgm:prSet presAssocID="{4B9D2748-B776-4296-A67A-C30302F5BD68}" presName="composite" presStyleCnt="0"/>
      <dgm:spPr/>
    </dgm:pt>
    <dgm:pt modelId="{373902F3-7E90-5347-8095-CE760183E9A9}" type="pres">
      <dgm:prSet presAssocID="{4B9D2748-B776-4296-A67A-C30302F5BD68}" presName="background" presStyleLbl="node0" presStyleIdx="0" presStyleCnt="4"/>
      <dgm:spPr/>
    </dgm:pt>
    <dgm:pt modelId="{0C18AE96-5C6E-0042-A2B5-7F9A658946C5}" type="pres">
      <dgm:prSet presAssocID="{4B9D2748-B776-4296-A67A-C30302F5BD68}" presName="text" presStyleLbl="fgAcc0" presStyleIdx="0" presStyleCnt="4">
        <dgm:presLayoutVars>
          <dgm:chPref val="3"/>
        </dgm:presLayoutVars>
      </dgm:prSet>
      <dgm:spPr/>
    </dgm:pt>
    <dgm:pt modelId="{8546E441-9617-0147-B7E5-36BCC179F001}" type="pres">
      <dgm:prSet presAssocID="{4B9D2748-B776-4296-A67A-C30302F5BD68}" presName="hierChild2" presStyleCnt="0"/>
      <dgm:spPr/>
    </dgm:pt>
    <dgm:pt modelId="{5C882428-70E4-5D4A-A5E5-D5143C3EA73F}" type="pres">
      <dgm:prSet presAssocID="{B42D2C04-2B57-4E23-92E5-2EF934473CCC}" presName="hierRoot1" presStyleCnt="0"/>
      <dgm:spPr/>
    </dgm:pt>
    <dgm:pt modelId="{942159A1-AB54-024B-8E78-16C7595CDC45}" type="pres">
      <dgm:prSet presAssocID="{B42D2C04-2B57-4E23-92E5-2EF934473CCC}" presName="composite" presStyleCnt="0"/>
      <dgm:spPr/>
    </dgm:pt>
    <dgm:pt modelId="{9AB18329-EB95-E64C-89A9-35A57BE3068F}" type="pres">
      <dgm:prSet presAssocID="{B42D2C04-2B57-4E23-92E5-2EF934473CCC}" presName="background" presStyleLbl="node0" presStyleIdx="1" presStyleCnt="4"/>
      <dgm:spPr/>
    </dgm:pt>
    <dgm:pt modelId="{AB5AF7C7-EBC4-D746-99E3-5772925AE77C}" type="pres">
      <dgm:prSet presAssocID="{B42D2C04-2B57-4E23-92E5-2EF934473CCC}" presName="text" presStyleLbl="fgAcc0" presStyleIdx="1" presStyleCnt="4">
        <dgm:presLayoutVars>
          <dgm:chPref val="3"/>
        </dgm:presLayoutVars>
      </dgm:prSet>
      <dgm:spPr/>
    </dgm:pt>
    <dgm:pt modelId="{1673AB4E-27FC-C049-8E9F-C9DC8FC08ED1}" type="pres">
      <dgm:prSet presAssocID="{B42D2C04-2B57-4E23-92E5-2EF934473CCC}" presName="hierChild2" presStyleCnt="0"/>
      <dgm:spPr/>
    </dgm:pt>
    <dgm:pt modelId="{878CBAEC-A730-8740-BFCC-08F5E8B24A86}" type="pres">
      <dgm:prSet presAssocID="{6F02879D-DF81-4986-8516-6DEA15E3604E}" presName="hierRoot1" presStyleCnt="0"/>
      <dgm:spPr/>
    </dgm:pt>
    <dgm:pt modelId="{6FE8CDDE-A97B-444B-8459-F22DD18170CA}" type="pres">
      <dgm:prSet presAssocID="{6F02879D-DF81-4986-8516-6DEA15E3604E}" presName="composite" presStyleCnt="0"/>
      <dgm:spPr/>
    </dgm:pt>
    <dgm:pt modelId="{EED737DF-19A0-4D41-8D3D-89F11E798F28}" type="pres">
      <dgm:prSet presAssocID="{6F02879D-DF81-4986-8516-6DEA15E3604E}" presName="background" presStyleLbl="node0" presStyleIdx="2" presStyleCnt="4"/>
      <dgm:spPr/>
    </dgm:pt>
    <dgm:pt modelId="{9CBE20F9-F016-F043-84A3-CABE22D88324}" type="pres">
      <dgm:prSet presAssocID="{6F02879D-DF81-4986-8516-6DEA15E3604E}" presName="text" presStyleLbl="fgAcc0" presStyleIdx="2" presStyleCnt="4">
        <dgm:presLayoutVars>
          <dgm:chPref val="3"/>
        </dgm:presLayoutVars>
      </dgm:prSet>
      <dgm:spPr/>
    </dgm:pt>
    <dgm:pt modelId="{1BBE4C65-BEBD-E24A-8D34-08FDC2E9B13F}" type="pres">
      <dgm:prSet presAssocID="{6F02879D-DF81-4986-8516-6DEA15E3604E}" presName="hierChild2" presStyleCnt="0"/>
      <dgm:spPr/>
    </dgm:pt>
    <dgm:pt modelId="{4497888E-D69B-F641-8E36-A715257B11C9}" type="pres">
      <dgm:prSet presAssocID="{9F1280AF-C5B3-40F7-8051-5C49387E0157}" presName="hierRoot1" presStyleCnt="0"/>
      <dgm:spPr/>
    </dgm:pt>
    <dgm:pt modelId="{662039A1-D4FE-A44F-AADC-57963CBFBED1}" type="pres">
      <dgm:prSet presAssocID="{9F1280AF-C5B3-40F7-8051-5C49387E0157}" presName="composite" presStyleCnt="0"/>
      <dgm:spPr/>
    </dgm:pt>
    <dgm:pt modelId="{68A10047-31D8-1C4E-A439-D46CF293E28D}" type="pres">
      <dgm:prSet presAssocID="{9F1280AF-C5B3-40F7-8051-5C49387E0157}" presName="background" presStyleLbl="node0" presStyleIdx="3" presStyleCnt="4"/>
      <dgm:spPr/>
    </dgm:pt>
    <dgm:pt modelId="{B08FA866-11D1-C747-A76D-B2FA5B3EF893}" type="pres">
      <dgm:prSet presAssocID="{9F1280AF-C5B3-40F7-8051-5C49387E0157}" presName="text" presStyleLbl="fgAcc0" presStyleIdx="3" presStyleCnt="4">
        <dgm:presLayoutVars>
          <dgm:chPref val="3"/>
        </dgm:presLayoutVars>
      </dgm:prSet>
      <dgm:spPr/>
    </dgm:pt>
    <dgm:pt modelId="{E966BB08-038C-9A4F-9E23-8C5B095FA901}" type="pres">
      <dgm:prSet presAssocID="{9F1280AF-C5B3-40F7-8051-5C49387E0157}" presName="hierChild2" presStyleCnt="0"/>
      <dgm:spPr/>
    </dgm:pt>
  </dgm:ptLst>
  <dgm:cxnLst>
    <dgm:cxn modelId="{09A44D1D-C276-F44C-BE0B-2E9B948A6F77}" type="presOf" srcId="{6F02879D-DF81-4986-8516-6DEA15E3604E}" destId="{9CBE20F9-F016-F043-84A3-CABE22D88324}" srcOrd="0" destOrd="0" presId="urn:microsoft.com/office/officeart/2005/8/layout/hierarchy1"/>
    <dgm:cxn modelId="{5F5E5548-3AF6-46E5-9398-A7E049503A8A}" srcId="{AC894234-639B-4C63-98C6-D9E0D5C1835F}" destId="{4B9D2748-B776-4296-A67A-C30302F5BD68}" srcOrd="0" destOrd="0" parTransId="{8E43B9F1-C2A9-469D-9968-8857311A08BA}" sibTransId="{E99CBB7C-CEB8-4BA3-B6FA-9A575D751AA1}"/>
    <dgm:cxn modelId="{1F4CEC5F-2878-4437-9445-904777F20B5D}" srcId="{AC894234-639B-4C63-98C6-D9E0D5C1835F}" destId="{6F02879D-DF81-4986-8516-6DEA15E3604E}" srcOrd="2" destOrd="0" parTransId="{3D57C05F-A45B-42BD-A12D-9E93CA778511}" sibTransId="{0CD57C9D-5E69-4B25-B724-1CC883ACE04C}"/>
    <dgm:cxn modelId="{292BFE7E-FD0D-EB4E-A9BB-96028DA157CA}" type="presOf" srcId="{4B9D2748-B776-4296-A67A-C30302F5BD68}" destId="{0C18AE96-5C6E-0042-A2B5-7F9A658946C5}" srcOrd="0" destOrd="0" presId="urn:microsoft.com/office/officeart/2005/8/layout/hierarchy1"/>
    <dgm:cxn modelId="{F0566295-4991-3142-BD72-7DC117C76406}" type="presOf" srcId="{B42D2C04-2B57-4E23-92E5-2EF934473CCC}" destId="{AB5AF7C7-EBC4-D746-99E3-5772925AE77C}" srcOrd="0" destOrd="0" presId="urn:microsoft.com/office/officeart/2005/8/layout/hierarchy1"/>
    <dgm:cxn modelId="{93D55A9D-CE60-4A90-9440-7EC334E9B940}" srcId="{AC894234-639B-4C63-98C6-D9E0D5C1835F}" destId="{9F1280AF-C5B3-40F7-8051-5C49387E0157}" srcOrd="3" destOrd="0" parTransId="{2A02EBE5-8BE0-4B5F-A993-8CBA8FB2990D}" sibTransId="{376BF1CE-EBF7-4692-83EA-71DAF9251DE5}"/>
    <dgm:cxn modelId="{E020F2A4-A6EB-C949-AA07-5CA2BD8E2DDB}" type="presOf" srcId="{AC894234-639B-4C63-98C6-D9E0D5C1835F}" destId="{ABF6F93F-4C40-F649-B0BF-E18000253E61}" srcOrd="0" destOrd="0" presId="urn:microsoft.com/office/officeart/2005/8/layout/hierarchy1"/>
    <dgm:cxn modelId="{28BA4FB2-BBB5-4541-8256-A58791AC3043}" type="presOf" srcId="{9F1280AF-C5B3-40F7-8051-5C49387E0157}" destId="{B08FA866-11D1-C747-A76D-B2FA5B3EF893}" srcOrd="0" destOrd="0" presId="urn:microsoft.com/office/officeart/2005/8/layout/hierarchy1"/>
    <dgm:cxn modelId="{483376E0-B500-413E-A23A-AF1F6F7908D3}" srcId="{AC894234-639B-4C63-98C6-D9E0D5C1835F}" destId="{B42D2C04-2B57-4E23-92E5-2EF934473CCC}" srcOrd="1" destOrd="0" parTransId="{6FC57671-5865-4F9E-A919-11174DC8A8A1}" sibTransId="{FDF330D1-B554-42E4-8A6D-DCACB509CCE9}"/>
    <dgm:cxn modelId="{1BE6AA9B-FD1D-4E4A-A084-155DB76C7A52}" type="presParOf" srcId="{ABF6F93F-4C40-F649-B0BF-E18000253E61}" destId="{EFDBF811-438E-9A4D-B850-6B91396F4279}" srcOrd="0" destOrd="0" presId="urn:microsoft.com/office/officeart/2005/8/layout/hierarchy1"/>
    <dgm:cxn modelId="{DC29C938-2AC3-4A45-894A-CB4E76F6B313}" type="presParOf" srcId="{EFDBF811-438E-9A4D-B850-6B91396F4279}" destId="{B105A7B2-0DC8-7540-B7DA-E1935EC0D285}" srcOrd="0" destOrd="0" presId="urn:microsoft.com/office/officeart/2005/8/layout/hierarchy1"/>
    <dgm:cxn modelId="{404A06C9-73B5-C143-A65D-332054AE3611}" type="presParOf" srcId="{B105A7B2-0DC8-7540-B7DA-E1935EC0D285}" destId="{373902F3-7E90-5347-8095-CE760183E9A9}" srcOrd="0" destOrd="0" presId="urn:microsoft.com/office/officeart/2005/8/layout/hierarchy1"/>
    <dgm:cxn modelId="{EE60FFBB-4633-3243-BEE2-537EBF2E189C}" type="presParOf" srcId="{B105A7B2-0DC8-7540-B7DA-E1935EC0D285}" destId="{0C18AE96-5C6E-0042-A2B5-7F9A658946C5}" srcOrd="1" destOrd="0" presId="urn:microsoft.com/office/officeart/2005/8/layout/hierarchy1"/>
    <dgm:cxn modelId="{7BACB80C-B167-1E48-963D-F440B45B9288}" type="presParOf" srcId="{EFDBF811-438E-9A4D-B850-6B91396F4279}" destId="{8546E441-9617-0147-B7E5-36BCC179F001}" srcOrd="1" destOrd="0" presId="urn:microsoft.com/office/officeart/2005/8/layout/hierarchy1"/>
    <dgm:cxn modelId="{6B622D50-E69C-C84A-BE7D-0F06823B7464}" type="presParOf" srcId="{ABF6F93F-4C40-F649-B0BF-E18000253E61}" destId="{5C882428-70E4-5D4A-A5E5-D5143C3EA73F}" srcOrd="1" destOrd="0" presId="urn:microsoft.com/office/officeart/2005/8/layout/hierarchy1"/>
    <dgm:cxn modelId="{B17E1265-3F00-0247-B97E-7E3718199CC5}" type="presParOf" srcId="{5C882428-70E4-5D4A-A5E5-D5143C3EA73F}" destId="{942159A1-AB54-024B-8E78-16C7595CDC45}" srcOrd="0" destOrd="0" presId="urn:microsoft.com/office/officeart/2005/8/layout/hierarchy1"/>
    <dgm:cxn modelId="{8CF2835C-DA65-8745-8D05-7EDE1E779749}" type="presParOf" srcId="{942159A1-AB54-024B-8E78-16C7595CDC45}" destId="{9AB18329-EB95-E64C-89A9-35A57BE3068F}" srcOrd="0" destOrd="0" presId="urn:microsoft.com/office/officeart/2005/8/layout/hierarchy1"/>
    <dgm:cxn modelId="{A9EA1665-962F-A64F-A13B-8927553E7B41}" type="presParOf" srcId="{942159A1-AB54-024B-8E78-16C7595CDC45}" destId="{AB5AF7C7-EBC4-D746-99E3-5772925AE77C}" srcOrd="1" destOrd="0" presId="urn:microsoft.com/office/officeart/2005/8/layout/hierarchy1"/>
    <dgm:cxn modelId="{4CB923E7-517D-D344-91CF-AA9AE2677E9E}" type="presParOf" srcId="{5C882428-70E4-5D4A-A5E5-D5143C3EA73F}" destId="{1673AB4E-27FC-C049-8E9F-C9DC8FC08ED1}" srcOrd="1" destOrd="0" presId="urn:microsoft.com/office/officeart/2005/8/layout/hierarchy1"/>
    <dgm:cxn modelId="{7564D2DB-2FF4-1A49-80C8-92CE9B9235AA}" type="presParOf" srcId="{ABF6F93F-4C40-F649-B0BF-E18000253E61}" destId="{878CBAEC-A730-8740-BFCC-08F5E8B24A86}" srcOrd="2" destOrd="0" presId="urn:microsoft.com/office/officeart/2005/8/layout/hierarchy1"/>
    <dgm:cxn modelId="{374B4424-3BA7-D541-A1D1-6EE777E510ED}" type="presParOf" srcId="{878CBAEC-A730-8740-BFCC-08F5E8B24A86}" destId="{6FE8CDDE-A97B-444B-8459-F22DD18170CA}" srcOrd="0" destOrd="0" presId="urn:microsoft.com/office/officeart/2005/8/layout/hierarchy1"/>
    <dgm:cxn modelId="{0EEBC8B0-7AEC-3E42-8EFD-D97CA5BEACA6}" type="presParOf" srcId="{6FE8CDDE-A97B-444B-8459-F22DD18170CA}" destId="{EED737DF-19A0-4D41-8D3D-89F11E798F28}" srcOrd="0" destOrd="0" presId="urn:microsoft.com/office/officeart/2005/8/layout/hierarchy1"/>
    <dgm:cxn modelId="{16C29F94-3C92-B640-9A4D-EABB9DE16003}" type="presParOf" srcId="{6FE8CDDE-A97B-444B-8459-F22DD18170CA}" destId="{9CBE20F9-F016-F043-84A3-CABE22D88324}" srcOrd="1" destOrd="0" presId="urn:microsoft.com/office/officeart/2005/8/layout/hierarchy1"/>
    <dgm:cxn modelId="{B4BC5BBE-213F-9B4B-8CAF-5616D646DA11}" type="presParOf" srcId="{878CBAEC-A730-8740-BFCC-08F5E8B24A86}" destId="{1BBE4C65-BEBD-E24A-8D34-08FDC2E9B13F}" srcOrd="1" destOrd="0" presId="urn:microsoft.com/office/officeart/2005/8/layout/hierarchy1"/>
    <dgm:cxn modelId="{D737D31F-8E67-5549-8C98-FAB5EFED31D8}" type="presParOf" srcId="{ABF6F93F-4C40-F649-B0BF-E18000253E61}" destId="{4497888E-D69B-F641-8E36-A715257B11C9}" srcOrd="3" destOrd="0" presId="urn:microsoft.com/office/officeart/2005/8/layout/hierarchy1"/>
    <dgm:cxn modelId="{50D3E9FE-B6F0-A24A-81C7-A618E61312B3}" type="presParOf" srcId="{4497888E-D69B-F641-8E36-A715257B11C9}" destId="{662039A1-D4FE-A44F-AADC-57963CBFBED1}" srcOrd="0" destOrd="0" presId="urn:microsoft.com/office/officeart/2005/8/layout/hierarchy1"/>
    <dgm:cxn modelId="{405C4385-8320-1443-B2DA-FAB131D2C4CE}" type="presParOf" srcId="{662039A1-D4FE-A44F-AADC-57963CBFBED1}" destId="{68A10047-31D8-1C4E-A439-D46CF293E28D}" srcOrd="0" destOrd="0" presId="urn:microsoft.com/office/officeart/2005/8/layout/hierarchy1"/>
    <dgm:cxn modelId="{5EB5CD33-61F5-C343-8160-80A2B60199E7}" type="presParOf" srcId="{662039A1-D4FE-A44F-AADC-57963CBFBED1}" destId="{B08FA866-11D1-C747-A76D-B2FA5B3EF893}" srcOrd="1" destOrd="0" presId="urn:microsoft.com/office/officeart/2005/8/layout/hierarchy1"/>
    <dgm:cxn modelId="{02E69545-BAE4-6849-A3D8-1130F10EF2DE}" type="presParOf" srcId="{4497888E-D69B-F641-8E36-A715257B11C9}" destId="{E966BB08-038C-9A4F-9E23-8C5B095FA901}"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C91CFC-105C-C540-9B24-9520801266B4}">
      <dsp:nvSpPr>
        <dsp:cNvPr id="0" name=""/>
        <dsp:cNvSpPr/>
      </dsp:nvSpPr>
      <dsp:spPr>
        <a:xfrm>
          <a:off x="0" y="2720"/>
          <a:ext cx="7611447" cy="160417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kern="1200" dirty="0">
              <a:latin typeface="Times New Roman" panose="02020603050405020304" pitchFamily="18" charset="0"/>
              <a:cs typeface="Times New Roman" panose="02020603050405020304" pitchFamily="18" charset="0"/>
            </a:rPr>
            <a:t>Road accidents is one of the main issues in the world from past many years. There are many accidents happening all over the world and are leading to death of the person or injury.</a:t>
          </a:r>
          <a:br>
            <a:rPr lang="en-US" sz="1700" b="0" kern="1200" dirty="0"/>
          </a:br>
          <a:endParaRPr lang="en-US" sz="1700" kern="1200" dirty="0"/>
        </a:p>
      </dsp:txBody>
      <dsp:txXfrm>
        <a:off x="78310" y="81030"/>
        <a:ext cx="7454827" cy="1447559"/>
      </dsp:txXfrm>
    </dsp:sp>
    <dsp:sp modelId="{C0D606D3-9807-D44E-920B-4DA14E5F2769}">
      <dsp:nvSpPr>
        <dsp:cNvPr id="0" name=""/>
        <dsp:cNvSpPr/>
      </dsp:nvSpPr>
      <dsp:spPr>
        <a:xfrm>
          <a:off x="0" y="1736500"/>
          <a:ext cx="7611447" cy="1604179"/>
        </a:xfrm>
        <a:prstGeom prst="roundRect">
          <a:avLst/>
        </a:prstGeom>
        <a:solidFill>
          <a:schemeClr val="accent2">
            <a:hueOff val="-1012961"/>
            <a:satOff val="-7749"/>
            <a:lumOff val="-9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kern="1200" dirty="0">
              <a:latin typeface="Times New Roman" panose="02020603050405020304" pitchFamily="18" charset="0"/>
              <a:cs typeface="Times New Roman" panose="02020603050405020304" pitchFamily="18" charset="0"/>
            </a:rPr>
            <a:t>By using the Open Road Safety Data for the 2020 dataset, which is available in the government website, I am performing the data analysis, plotting various visualizations and performing the machine learning algorithms.</a:t>
          </a:r>
          <a:br>
            <a:rPr lang="en-US" sz="2000" b="0" kern="1200" dirty="0">
              <a:latin typeface="Times New Roman" panose="02020603050405020304" pitchFamily="18" charset="0"/>
              <a:cs typeface="Times New Roman" panose="02020603050405020304" pitchFamily="18" charset="0"/>
            </a:rPr>
          </a:br>
          <a:r>
            <a:rPr lang="en-US" sz="2000" b="0" kern="1200" dirty="0">
              <a:latin typeface="Times New Roman" panose="02020603050405020304" pitchFamily="18" charset="0"/>
              <a:cs typeface="Times New Roman" panose="02020603050405020304" pitchFamily="18" charset="0"/>
            </a:rPr>
            <a:t> </a:t>
          </a:r>
          <a:endParaRPr lang="en-US" sz="2000" kern="1200" dirty="0">
            <a:latin typeface="Times New Roman" panose="02020603050405020304" pitchFamily="18" charset="0"/>
            <a:cs typeface="Times New Roman" panose="02020603050405020304" pitchFamily="18" charset="0"/>
          </a:endParaRPr>
        </a:p>
      </dsp:txBody>
      <dsp:txXfrm>
        <a:off x="78310" y="1814810"/>
        <a:ext cx="7454827" cy="1447559"/>
      </dsp:txXfrm>
    </dsp:sp>
    <dsp:sp modelId="{4B41D1D5-94C0-6347-9020-8DA7596937E6}">
      <dsp:nvSpPr>
        <dsp:cNvPr id="0" name=""/>
        <dsp:cNvSpPr/>
      </dsp:nvSpPr>
      <dsp:spPr>
        <a:xfrm>
          <a:off x="0" y="3470279"/>
          <a:ext cx="7611447" cy="1604179"/>
        </a:xfrm>
        <a:prstGeom prst="roundRect">
          <a:avLst/>
        </a:prstGeom>
        <a:solidFill>
          <a:schemeClr val="accent2">
            <a:hueOff val="-2025922"/>
            <a:satOff val="-15499"/>
            <a:lumOff val="-19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kern="1200" dirty="0">
              <a:latin typeface="Times New Roman" panose="02020603050405020304" pitchFamily="18" charset="0"/>
              <a:cs typeface="Times New Roman" panose="02020603050405020304" pitchFamily="18" charset="0"/>
            </a:rPr>
            <a:t>My idea of the project is to predict the severity of accidents using the machine learning model and see which model gives the better results in predicting the severity of accidents.</a:t>
          </a:r>
          <a:br>
            <a:rPr lang="en-US" sz="2000" b="0" kern="1200" dirty="0">
              <a:latin typeface="Times New Roman" panose="02020603050405020304" pitchFamily="18" charset="0"/>
              <a:cs typeface="Times New Roman" panose="02020603050405020304" pitchFamily="18" charset="0"/>
            </a:rPr>
          </a:br>
          <a:endParaRPr lang="en-US" sz="2000" kern="1200" dirty="0">
            <a:latin typeface="Times New Roman" panose="02020603050405020304" pitchFamily="18" charset="0"/>
            <a:cs typeface="Times New Roman" panose="02020603050405020304" pitchFamily="18" charset="0"/>
          </a:endParaRPr>
        </a:p>
      </dsp:txBody>
      <dsp:txXfrm>
        <a:off x="78310" y="3548589"/>
        <a:ext cx="7454827" cy="14475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AC506E-1628-C548-A6A6-EC234457235A}">
      <dsp:nvSpPr>
        <dsp:cNvPr id="0" name=""/>
        <dsp:cNvSpPr/>
      </dsp:nvSpPr>
      <dsp:spPr>
        <a:xfrm>
          <a:off x="3594" y="553693"/>
          <a:ext cx="1946309" cy="2724833"/>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1742" tIns="330200" rIns="151742" bIns="330200" numCol="1" spcCol="1270" anchor="t" anchorCtr="0">
          <a:noAutofit/>
        </a:bodyPr>
        <a:lstStyle/>
        <a:p>
          <a:pPr marL="0" lvl="0" indent="0" algn="l" defTabSz="1066800">
            <a:lnSpc>
              <a:spcPct val="90000"/>
            </a:lnSpc>
            <a:spcBef>
              <a:spcPct val="0"/>
            </a:spcBef>
            <a:spcAft>
              <a:spcPct val="35000"/>
            </a:spcAft>
            <a:buNone/>
          </a:pPr>
          <a:r>
            <a:rPr lang="en-US" sz="2400" b="0" i="0" kern="1200" dirty="0">
              <a:latin typeface="Times New Roman" panose="02020603050405020304" pitchFamily="18" charset="0"/>
              <a:cs typeface="Times New Roman" panose="02020603050405020304" pitchFamily="18" charset="0"/>
            </a:rPr>
            <a:t>Data Collection from source</a:t>
          </a:r>
          <a:endParaRPr lang="en-US" sz="2400" kern="1200" dirty="0">
            <a:latin typeface="Times New Roman" panose="02020603050405020304" pitchFamily="18" charset="0"/>
            <a:cs typeface="Times New Roman" panose="02020603050405020304" pitchFamily="18" charset="0"/>
          </a:endParaRPr>
        </a:p>
      </dsp:txBody>
      <dsp:txXfrm>
        <a:off x="3594" y="1589130"/>
        <a:ext cx="1946309" cy="1634900"/>
      </dsp:txXfrm>
    </dsp:sp>
    <dsp:sp modelId="{83CE114B-CEC7-1247-8775-64596C9CA59C}">
      <dsp:nvSpPr>
        <dsp:cNvPr id="0" name=""/>
        <dsp:cNvSpPr/>
      </dsp:nvSpPr>
      <dsp:spPr>
        <a:xfrm>
          <a:off x="568024" y="826177"/>
          <a:ext cx="817450" cy="817450"/>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732" tIns="12700" rIns="63732" bIns="12700" numCol="1" spcCol="1270" anchor="ctr" anchorCtr="0">
          <a:noAutofit/>
        </a:bodyPr>
        <a:lstStyle/>
        <a:p>
          <a:pPr marL="0" lvl="0" indent="0" algn="ctr" defTabSz="1733550">
            <a:lnSpc>
              <a:spcPct val="90000"/>
            </a:lnSpc>
            <a:spcBef>
              <a:spcPct val="0"/>
            </a:spcBef>
            <a:spcAft>
              <a:spcPct val="35000"/>
            </a:spcAft>
            <a:buNone/>
          </a:pPr>
          <a:r>
            <a:rPr lang="en-US" sz="3900" kern="1200"/>
            <a:t>1</a:t>
          </a:r>
        </a:p>
      </dsp:txBody>
      <dsp:txXfrm>
        <a:off x="687737" y="945890"/>
        <a:ext cx="578024" cy="578024"/>
      </dsp:txXfrm>
    </dsp:sp>
    <dsp:sp modelId="{577CB7E8-9FAD-9741-A875-D66CA4CF2024}">
      <dsp:nvSpPr>
        <dsp:cNvPr id="0" name=""/>
        <dsp:cNvSpPr/>
      </dsp:nvSpPr>
      <dsp:spPr>
        <a:xfrm>
          <a:off x="3594" y="3278455"/>
          <a:ext cx="1946309" cy="72"/>
        </a:xfrm>
        <a:prstGeom prst="rect">
          <a:avLst/>
        </a:prstGeom>
        <a:solidFill>
          <a:schemeClr val="accent2">
            <a:hueOff val="-225102"/>
            <a:satOff val="-1722"/>
            <a:lumOff val="-21"/>
            <a:alphaOff val="0"/>
          </a:schemeClr>
        </a:solidFill>
        <a:ln w="12700" cap="flat" cmpd="sng" algn="ctr">
          <a:solidFill>
            <a:schemeClr val="accent2">
              <a:hueOff val="-225102"/>
              <a:satOff val="-1722"/>
              <a:lumOff val="-2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DB9469-5967-6D44-87C3-2424F2598E6A}">
      <dsp:nvSpPr>
        <dsp:cNvPr id="0" name=""/>
        <dsp:cNvSpPr/>
      </dsp:nvSpPr>
      <dsp:spPr>
        <a:xfrm>
          <a:off x="2144535" y="553693"/>
          <a:ext cx="1946309" cy="2724833"/>
        </a:xfrm>
        <a:prstGeom prst="rect">
          <a:avLst/>
        </a:prstGeom>
        <a:solidFill>
          <a:schemeClr val="accent2">
            <a:tint val="40000"/>
            <a:alpha val="90000"/>
            <a:hueOff val="-809507"/>
            <a:satOff val="-2688"/>
            <a:lumOff val="-247"/>
            <a:alphaOff val="0"/>
          </a:schemeClr>
        </a:solidFill>
        <a:ln w="12700" cap="flat" cmpd="sng" algn="ctr">
          <a:solidFill>
            <a:schemeClr val="accent2">
              <a:tint val="40000"/>
              <a:alpha val="90000"/>
              <a:hueOff val="-809507"/>
              <a:satOff val="-2688"/>
              <a:lumOff val="-24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1742" tIns="330200" rIns="151742" bIns="330200" numCol="1" spcCol="1270" anchor="t" anchorCtr="0">
          <a:noAutofit/>
        </a:bodyPr>
        <a:lstStyle/>
        <a:p>
          <a:pPr marL="0" lvl="0" indent="0" algn="l" defTabSz="1066800">
            <a:lnSpc>
              <a:spcPct val="90000"/>
            </a:lnSpc>
            <a:spcBef>
              <a:spcPct val="0"/>
            </a:spcBef>
            <a:spcAft>
              <a:spcPct val="35000"/>
            </a:spcAft>
            <a:buNone/>
          </a:pPr>
          <a:r>
            <a:rPr lang="en-US" sz="2400" b="0" i="0" kern="1200" dirty="0">
              <a:latin typeface="Times New Roman" panose="02020603050405020304" pitchFamily="18" charset="0"/>
              <a:cs typeface="Times New Roman" panose="02020603050405020304" pitchFamily="18" charset="0"/>
            </a:rPr>
            <a:t>Data Pre-processing</a:t>
          </a:r>
          <a:endParaRPr lang="en-US" sz="2400" kern="1200" dirty="0">
            <a:latin typeface="Times New Roman" panose="02020603050405020304" pitchFamily="18" charset="0"/>
            <a:cs typeface="Times New Roman" panose="02020603050405020304" pitchFamily="18" charset="0"/>
          </a:endParaRPr>
        </a:p>
      </dsp:txBody>
      <dsp:txXfrm>
        <a:off x="2144535" y="1589130"/>
        <a:ext cx="1946309" cy="1634900"/>
      </dsp:txXfrm>
    </dsp:sp>
    <dsp:sp modelId="{276A146E-4689-6F4D-AF9F-002F5A168F63}">
      <dsp:nvSpPr>
        <dsp:cNvPr id="0" name=""/>
        <dsp:cNvSpPr/>
      </dsp:nvSpPr>
      <dsp:spPr>
        <a:xfrm>
          <a:off x="2708965" y="826177"/>
          <a:ext cx="817450" cy="817450"/>
        </a:xfrm>
        <a:prstGeom prst="ellipse">
          <a:avLst/>
        </a:prstGeom>
        <a:solidFill>
          <a:schemeClr val="accent2">
            <a:hueOff val="-450205"/>
            <a:satOff val="-3444"/>
            <a:lumOff val="-43"/>
            <a:alphaOff val="0"/>
          </a:schemeClr>
        </a:solidFill>
        <a:ln w="12700" cap="flat" cmpd="sng" algn="ctr">
          <a:solidFill>
            <a:schemeClr val="accent2">
              <a:hueOff val="-450205"/>
              <a:satOff val="-3444"/>
              <a:lumOff val="-4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732" tIns="12700" rIns="63732" bIns="12700" numCol="1" spcCol="1270" anchor="ctr" anchorCtr="0">
          <a:noAutofit/>
        </a:bodyPr>
        <a:lstStyle/>
        <a:p>
          <a:pPr marL="0" lvl="0" indent="0" algn="ctr" defTabSz="1733550">
            <a:lnSpc>
              <a:spcPct val="90000"/>
            </a:lnSpc>
            <a:spcBef>
              <a:spcPct val="0"/>
            </a:spcBef>
            <a:spcAft>
              <a:spcPct val="35000"/>
            </a:spcAft>
            <a:buNone/>
          </a:pPr>
          <a:r>
            <a:rPr lang="en-US" sz="3900" kern="1200"/>
            <a:t>2</a:t>
          </a:r>
        </a:p>
      </dsp:txBody>
      <dsp:txXfrm>
        <a:off x="2828678" y="945890"/>
        <a:ext cx="578024" cy="578024"/>
      </dsp:txXfrm>
    </dsp:sp>
    <dsp:sp modelId="{74B0EF4B-C113-BA44-9775-EE15A84FC00F}">
      <dsp:nvSpPr>
        <dsp:cNvPr id="0" name=""/>
        <dsp:cNvSpPr/>
      </dsp:nvSpPr>
      <dsp:spPr>
        <a:xfrm>
          <a:off x="2144535" y="3278455"/>
          <a:ext cx="1946309" cy="72"/>
        </a:xfrm>
        <a:prstGeom prst="rect">
          <a:avLst/>
        </a:prstGeom>
        <a:solidFill>
          <a:schemeClr val="accent2">
            <a:hueOff val="-675307"/>
            <a:satOff val="-5166"/>
            <a:lumOff val="-64"/>
            <a:alphaOff val="0"/>
          </a:schemeClr>
        </a:solidFill>
        <a:ln w="12700" cap="flat" cmpd="sng" algn="ctr">
          <a:solidFill>
            <a:schemeClr val="accent2">
              <a:hueOff val="-675307"/>
              <a:satOff val="-5166"/>
              <a:lumOff val="-6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7B03BF-BE61-F74B-96B0-229A2538E103}">
      <dsp:nvSpPr>
        <dsp:cNvPr id="0" name=""/>
        <dsp:cNvSpPr/>
      </dsp:nvSpPr>
      <dsp:spPr>
        <a:xfrm>
          <a:off x="4285475" y="553693"/>
          <a:ext cx="1946309" cy="2724833"/>
        </a:xfrm>
        <a:prstGeom prst="rect">
          <a:avLst/>
        </a:prstGeom>
        <a:solidFill>
          <a:schemeClr val="accent2">
            <a:tint val="40000"/>
            <a:alpha val="90000"/>
            <a:hueOff val="-1619014"/>
            <a:satOff val="-5377"/>
            <a:lumOff val="-493"/>
            <a:alphaOff val="0"/>
          </a:schemeClr>
        </a:solidFill>
        <a:ln w="12700" cap="flat" cmpd="sng" algn="ctr">
          <a:solidFill>
            <a:schemeClr val="accent2">
              <a:tint val="40000"/>
              <a:alpha val="90000"/>
              <a:hueOff val="-1619014"/>
              <a:satOff val="-5377"/>
              <a:lumOff val="-49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1742" tIns="330200" rIns="151742" bIns="330200" numCol="1" spcCol="1270" anchor="t" anchorCtr="0">
          <a:noAutofit/>
        </a:bodyPr>
        <a:lstStyle/>
        <a:p>
          <a:pPr marL="0" lvl="0" indent="0" algn="l" defTabSz="1066800">
            <a:lnSpc>
              <a:spcPct val="90000"/>
            </a:lnSpc>
            <a:spcBef>
              <a:spcPct val="0"/>
            </a:spcBef>
            <a:spcAft>
              <a:spcPct val="35000"/>
            </a:spcAft>
            <a:buNone/>
          </a:pPr>
          <a:r>
            <a:rPr lang="en-US" sz="2400" b="0" i="0" kern="1200" dirty="0">
              <a:latin typeface="Times New Roman" panose="02020603050405020304" pitchFamily="18" charset="0"/>
              <a:cs typeface="Times New Roman" panose="02020603050405020304" pitchFamily="18" charset="0"/>
            </a:rPr>
            <a:t>Data Visualization</a:t>
          </a:r>
          <a:endParaRPr lang="en-US" sz="2400" kern="1200" dirty="0">
            <a:latin typeface="Times New Roman" panose="02020603050405020304" pitchFamily="18" charset="0"/>
            <a:cs typeface="Times New Roman" panose="02020603050405020304" pitchFamily="18" charset="0"/>
          </a:endParaRPr>
        </a:p>
      </dsp:txBody>
      <dsp:txXfrm>
        <a:off x="4285475" y="1589130"/>
        <a:ext cx="1946309" cy="1634900"/>
      </dsp:txXfrm>
    </dsp:sp>
    <dsp:sp modelId="{13176C50-45DE-2640-A4CE-C912B993EB54}">
      <dsp:nvSpPr>
        <dsp:cNvPr id="0" name=""/>
        <dsp:cNvSpPr/>
      </dsp:nvSpPr>
      <dsp:spPr>
        <a:xfrm>
          <a:off x="4849905" y="826177"/>
          <a:ext cx="817450" cy="817450"/>
        </a:xfrm>
        <a:prstGeom prst="ellipse">
          <a:avLst/>
        </a:prstGeom>
        <a:solidFill>
          <a:schemeClr val="accent2">
            <a:hueOff val="-900410"/>
            <a:satOff val="-6888"/>
            <a:lumOff val="-85"/>
            <a:alphaOff val="0"/>
          </a:schemeClr>
        </a:solidFill>
        <a:ln w="12700" cap="flat" cmpd="sng" algn="ctr">
          <a:solidFill>
            <a:schemeClr val="accent2">
              <a:hueOff val="-900410"/>
              <a:satOff val="-6888"/>
              <a:lumOff val="-8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732" tIns="12700" rIns="63732" bIns="12700" numCol="1" spcCol="1270" anchor="ctr" anchorCtr="0">
          <a:noAutofit/>
        </a:bodyPr>
        <a:lstStyle/>
        <a:p>
          <a:pPr marL="0" lvl="0" indent="0" algn="ctr" defTabSz="1733550">
            <a:lnSpc>
              <a:spcPct val="90000"/>
            </a:lnSpc>
            <a:spcBef>
              <a:spcPct val="0"/>
            </a:spcBef>
            <a:spcAft>
              <a:spcPct val="35000"/>
            </a:spcAft>
            <a:buNone/>
          </a:pPr>
          <a:r>
            <a:rPr lang="en-US" sz="3900" kern="1200"/>
            <a:t>3</a:t>
          </a:r>
        </a:p>
      </dsp:txBody>
      <dsp:txXfrm>
        <a:off x="4969618" y="945890"/>
        <a:ext cx="578024" cy="578024"/>
      </dsp:txXfrm>
    </dsp:sp>
    <dsp:sp modelId="{8073E113-D56E-BA42-9631-14C31F02E9B1}">
      <dsp:nvSpPr>
        <dsp:cNvPr id="0" name=""/>
        <dsp:cNvSpPr/>
      </dsp:nvSpPr>
      <dsp:spPr>
        <a:xfrm>
          <a:off x="4285475" y="3278455"/>
          <a:ext cx="1946309" cy="72"/>
        </a:xfrm>
        <a:prstGeom prst="rect">
          <a:avLst/>
        </a:prstGeom>
        <a:solidFill>
          <a:schemeClr val="accent2">
            <a:hueOff val="-1125512"/>
            <a:satOff val="-8611"/>
            <a:lumOff val="-107"/>
            <a:alphaOff val="0"/>
          </a:schemeClr>
        </a:solidFill>
        <a:ln w="12700" cap="flat" cmpd="sng" algn="ctr">
          <a:solidFill>
            <a:schemeClr val="accent2">
              <a:hueOff val="-1125512"/>
              <a:satOff val="-8611"/>
              <a:lumOff val="-10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C8B0F6-DB2E-E544-87FE-EE5EA7C9CFD3}">
      <dsp:nvSpPr>
        <dsp:cNvPr id="0" name=""/>
        <dsp:cNvSpPr/>
      </dsp:nvSpPr>
      <dsp:spPr>
        <a:xfrm>
          <a:off x="6426416" y="553693"/>
          <a:ext cx="1946309" cy="2724833"/>
        </a:xfrm>
        <a:prstGeom prst="rect">
          <a:avLst/>
        </a:prstGeom>
        <a:solidFill>
          <a:schemeClr val="accent2">
            <a:tint val="40000"/>
            <a:alpha val="90000"/>
            <a:hueOff val="-2428521"/>
            <a:satOff val="-8065"/>
            <a:lumOff val="-740"/>
            <a:alphaOff val="0"/>
          </a:schemeClr>
        </a:solidFill>
        <a:ln w="12700" cap="flat" cmpd="sng" algn="ctr">
          <a:solidFill>
            <a:schemeClr val="accent2">
              <a:tint val="40000"/>
              <a:alpha val="90000"/>
              <a:hueOff val="-2428521"/>
              <a:satOff val="-8065"/>
              <a:lumOff val="-74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1742" tIns="330200" rIns="151742" bIns="330200" numCol="1" spcCol="1270" anchor="t" anchorCtr="0">
          <a:noAutofit/>
        </a:bodyPr>
        <a:lstStyle/>
        <a:p>
          <a:pPr marL="0" lvl="0" indent="0" algn="l" defTabSz="1066800">
            <a:lnSpc>
              <a:spcPct val="90000"/>
            </a:lnSpc>
            <a:spcBef>
              <a:spcPct val="0"/>
            </a:spcBef>
            <a:spcAft>
              <a:spcPct val="35000"/>
            </a:spcAft>
            <a:buNone/>
          </a:pPr>
          <a:r>
            <a:rPr lang="en-US" sz="2400" b="0" i="0" kern="1200" dirty="0">
              <a:latin typeface="Times New Roman" panose="02020603050405020304" pitchFamily="18" charset="0"/>
              <a:cs typeface="Times New Roman" panose="02020603050405020304" pitchFamily="18" charset="0"/>
            </a:rPr>
            <a:t>Data Modeling</a:t>
          </a:r>
          <a:endParaRPr lang="en-US" sz="2400" kern="1200" dirty="0">
            <a:latin typeface="Times New Roman" panose="02020603050405020304" pitchFamily="18" charset="0"/>
            <a:cs typeface="Times New Roman" panose="02020603050405020304" pitchFamily="18" charset="0"/>
          </a:endParaRPr>
        </a:p>
      </dsp:txBody>
      <dsp:txXfrm>
        <a:off x="6426416" y="1589130"/>
        <a:ext cx="1946309" cy="1634900"/>
      </dsp:txXfrm>
    </dsp:sp>
    <dsp:sp modelId="{5217F72B-C2C6-874B-85DC-A42259E2E8D8}">
      <dsp:nvSpPr>
        <dsp:cNvPr id="0" name=""/>
        <dsp:cNvSpPr/>
      </dsp:nvSpPr>
      <dsp:spPr>
        <a:xfrm>
          <a:off x="6990845" y="826177"/>
          <a:ext cx="817450" cy="817450"/>
        </a:xfrm>
        <a:prstGeom prst="ellipse">
          <a:avLst/>
        </a:prstGeom>
        <a:solidFill>
          <a:schemeClr val="accent2">
            <a:hueOff val="-1350615"/>
            <a:satOff val="-10333"/>
            <a:lumOff val="-128"/>
            <a:alphaOff val="0"/>
          </a:schemeClr>
        </a:solidFill>
        <a:ln w="12700" cap="flat" cmpd="sng" algn="ctr">
          <a:solidFill>
            <a:schemeClr val="accent2">
              <a:hueOff val="-1350615"/>
              <a:satOff val="-10333"/>
              <a:lumOff val="-1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732" tIns="12700" rIns="63732" bIns="12700" numCol="1" spcCol="1270" anchor="ctr" anchorCtr="0">
          <a:noAutofit/>
        </a:bodyPr>
        <a:lstStyle/>
        <a:p>
          <a:pPr marL="0" lvl="0" indent="0" algn="ctr" defTabSz="1733550">
            <a:lnSpc>
              <a:spcPct val="90000"/>
            </a:lnSpc>
            <a:spcBef>
              <a:spcPct val="0"/>
            </a:spcBef>
            <a:spcAft>
              <a:spcPct val="35000"/>
            </a:spcAft>
            <a:buNone/>
          </a:pPr>
          <a:r>
            <a:rPr lang="en-US" sz="3900" kern="1200"/>
            <a:t>4</a:t>
          </a:r>
        </a:p>
      </dsp:txBody>
      <dsp:txXfrm>
        <a:off x="7110558" y="945890"/>
        <a:ext cx="578024" cy="578024"/>
      </dsp:txXfrm>
    </dsp:sp>
    <dsp:sp modelId="{0B8D03E7-0C3D-8143-B265-CE76D4CC9CE7}">
      <dsp:nvSpPr>
        <dsp:cNvPr id="0" name=""/>
        <dsp:cNvSpPr/>
      </dsp:nvSpPr>
      <dsp:spPr>
        <a:xfrm>
          <a:off x="6426416" y="3278455"/>
          <a:ext cx="1946309" cy="72"/>
        </a:xfrm>
        <a:prstGeom prst="rect">
          <a:avLst/>
        </a:prstGeom>
        <a:solidFill>
          <a:schemeClr val="accent2">
            <a:hueOff val="-1575717"/>
            <a:satOff val="-12055"/>
            <a:lumOff val="-149"/>
            <a:alphaOff val="0"/>
          </a:schemeClr>
        </a:solidFill>
        <a:ln w="12700" cap="flat" cmpd="sng" algn="ctr">
          <a:solidFill>
            <a:schemeClr val="accent2">
              <a:hueOff val="-1575717"/>
              <a:satOff val="-12055"/>
              <a:lumOff val="-14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9FAFE48-75D1-8B41-820C-FDDC81FB4A59}">
      <dsp:nvSpPr>
        <dsp:cNvPr id="0" name=""/>
        <dsp:cNvSpPr/>
      </dsp:nvSpPr>
      <dsp:spPr>
        <a:xfrm>
          <a:off x="8567356" y="553693"/>
          <a:ext cx="1946309" cy="2724833"/>
        </a:xfrm>
        <a:prstGeom prst="rect">
          <a:avLst/>
        </a:prstGeom>
        <a:solidFill>
          <a:schemeClr val="accent2">
            <a:tint val="40000"/>
            <a:alpha val="90000"/>
            <a:hueOff val="-3238028"/>
            <a:satOff val="-10753"/>
            <a:lumOff val="-987"/>
            <a:alphaOff val="0"/>
          </a:schemeClr>
        </a:solidFill>
        <a:ln w="12700" cap="flat" cmpd="sng" algn="ctr">
          <a:solidFill>
            <a:schemeClr val="accent2">
              <a:tint val="40000"/>
              <a:alpha val="90000"/>
              <a:hueOff val="-3238028"/>
              <a:satOff val="-10753"/>
              <a:lumOff val="-98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1742" tIns="330200" rIns="151742" bIns="330200" numCol="1" spcCol="1270" anchor="t" anchorCtr="0">
          <a:noAutofit/>
        </a:bodyPr>
        <a:lstStyle/>
        <a:p>
          <a:pPr marL="0" lvl="0" indent="0" algn="l" defTabSz="1066800">
            <a:lnSpc>
              <a:spcPct val="90000"/>
            </a:lnSpc>
            <a:spcBef>
              <a:spcPct val="0"/>
            </a:spcBef>
            <a:spcAft>
              <a:spcPct val="35000"/>
            </a:spcAft>
            <a:buNone/>
          </a:pPr>
          <a:r>
            <a:rPr lang="en-US" sz="2400" b="0" i="0" kern="1200" dirty="0">
              <a:latin typeface="Times New Roman" panose="02020603050405020304" pitchFamily="18" charset="0"/>
              <a:cs typeface="Times New Roman" panose="02020603050405020304" pitchFamily="18" charset="0"/>
            </a:rPr>
            <a:t>Evaluation of the results</a:t>
          </a:r>
          <a:endParaRPr lang="en-US" sz="2400" kern="1200" dirty="0">
            <a:latin typeface="Times New Roman" panose="02020603050405020304" pitchFamily="18" charset="0"/>
            <a:cs typeface="Times New Roman" panose="02020603050405020304" pitchFamily="18" charset="0"/>
          </a:endParaRPr>
        </a:p>
      </dsp:txBody>
      <dsp:txXfrm>
        <a:off x="8567356" y="1589130"/>
        <a:ext cx="1946309" cy="1634900"/>
      </dsp:txXfrm>
    </dsp:sp>
    <dsp:sp modelId="{17110EA2-992F-6C46-B280-338FC13F009B}">
      <dsp:nvSpPr>
        <dsp:cNvPr id="0" name=""/>
        <dsp:cNvSpPr/>
      </dsp:nvSpPr>
      <dsp:spPr>
        <a:xfrm>
          <a:off x="9131786" y="826177"/>
          <a:ext cx="817450" cy="817450"/>
        </a:xfrm>
        <a:prstGeom prst="ellipse">
          <a:avLst/>
        </a:prstGeom>
        <a:solidFill>
          <a:schemeClr val="accent2">
            <a:hueOff val="-1800820"/>
            <a:satOff val="-13777"/>
            <a:lumOff val="-171"/>
            <a:alphaOff val="0"/>
          </a:schemeClr>
        </a:solidFill>
        <a:ln w="12700" cap="flat" cmpd="sng" algn="ctr">
          <a:solidFill>
            <a:schemeClr val="accent2">
              <a:hueOff val="-1800820"/>
              <a:satOff val="-13777"/>
              <a:lumOff val="-1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732" tIns="12700" rIns="63732" bIns="12700" numCol="1" spcCol="1270" anchor="ctr" anchorCtr="0">
          <a:noAutofit/>
        </a:bodyPr>
        <a:lstStyle/>
        <a:p>
          <a:pPr marL="0" lvl="0" indent="0" algn="ctr" defTabSz="1733550">
            <a:lnSpc>
              <a:spcPct val="90000"/>
            </a:lnSpc>
            <a:spcBef>
              <a:spcPct val="0"/>
            </a:spcBef>
            <a:spcAft>
              <a:spcPct val="35000"/>
            </a:spcAft>
            <a:buNone/>
          </a:pPr>
          <a:r>
            <a:rPr lang="en-US" sz="3900" kern="1200"/>
            <a:t>5</a:t>
          </a:r>
        </a:p>
      </dsp:txBody>
      <dsp:txXfrm>
        <a:off x="9251499" y="945890"/>
        <a:ext cx="578024" cy="578024"/>
      </dsp:txXfrm>
    </dsp:sp>
    <dsp:sp modelId="{3D3A3A48-B25B-6E45-B6D9-DBA0D1FFB29D}">
      <dsp:nvSpPr>
        <dsp:cNvPr id="0" name=""/>
        <dsp:cNvSpPr/>
      </dsp:nvSpPr>
      <dsp:spPr>
        <a:xfrm>
          <a:off x="8567356" y="3278455"/>
          <a:ext cx="1946309" cy="72"/>
        </a:xfrm>
        <a:prstGeom prst="rect">
          <a:avLst/>
        </a:prstGeom>
        <a:solidFill>
          <a:schemeClr val="accent2">
            <a:hueOff val="-2025922"/>
            <a:satOff val="-15499"/>
            <a:lumOff val="-192"/>
            <a:alphaOff val="0"/>
          </a:schemeClr>
        </a:solidFill>
        <a:ln w="12700" cap="flat" cmpd="sng" algn="ctr">
          <a:solidFill>
            <a:schemeClr val="accent2">
              <a:hueOff val="-2025922"/>
              <a:satOff val="-15499"/>
              <a:lumOff val="-19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3902F3-7E90-5347-8095-CE760183E9A9}">
      <dsp:nvSpPr>
        <dsp:cNvPr id="0" name=""/>
        <dsp:cNvSpPr/>
      </dsp:nvSpPr>
      <dsp:spPr>
        <a:xfrm>
          <a:off x="3120" y="1035520"/>
          <a:ext cx="2228223" cy="14149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C18AE96-5C6E-0042-A2B5-7F9A658946C5}">
      <dsp:nvSpPr>
        <dsp:cNvPr id="0" name=""/>
        <dsp:cNvSpPr/>
      </dsp:nvSpPr>
      <dsp:spPr>
        <a:xfrm>
          <a:off x="250701" y="1270721"/>
          <a:ext cx="2228223" cy="141492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0" i="0" kern="1200" dirty="0">
              <a:latin typeface="Times New Roman" panose="02020603050405020304" pitchFamily="18" charset="0"/>
              <a:cs typeface="Times New Roman" panose="02020603050405020304" pitchFamily="18" charset="0"/>
            </a:rPr>
            <a:t>Gaussian Naïve Bayes</a:t>
          </a:r>
          <a:endParaRPr lang="en-US" sz="2800" kern="1200" dirty="0">
            <a:latin typeface="Times New Roman" panose="02020603050405020304" pitchFamily="18" charset="0"/>
            <a:cs typeface="Times New Roman" panose="02020603050405020304" pitchFamily="18" charset="0"/>
          </a:endParaRPr>
        </a:p>
      </dsp:txBody>
      <dsp:txXfrm>
        <a:off x="292143" y="1312163"/>
        <a:ext cx="2145339" cy="1332038"/>
      </dsp:txXfrm>
    </dsp:sp>
    <dsp:sp modelId="{9AB18329-EB95-E64C-89A9-35A57BE3068F}">
      <dsp:nvSpPr>
        <dsp:cNvPr id="0" name=""/>
        <dsp:cNvSpPr/>
      </dsp:nvSpPr>
      <dsp:spPr>
        <a:xfrm>
          <a:off x="2726505" y="1035520"/>
          <a:ext cx="2228223" cy="14149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5AF7C7-EBC4-D746-99E3-5772925AE77C}">
      <dsp:nvSpPr>
        <dsp:cNvPr id="0" name=""/>
        <dsp:cNvSpPr/>
      </dsp:nvSpPr>
      <dsp:spPr>
        <a:xfrm>
          <a:off x="2974085" y="1270721"/>
          <a:ext cx="2228223" cy="141492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0" i="0" kern="1200" dirty="0">
              <a:latin typeface="Times New Roman" panose="02020603050405020304" pitchFamily="18" charset="0"/>
              <a:cs typeface="Times New Roman" panose="02020603050405020304" pitchFamily="18" charset="0"/>
            </a:rPr>
            <a:t>KNN Model</a:t>
          </a:r>
          <a:endParaRPr lang="en-US" sz="2800" kern="1200" dirty="0">
            <a:latin typeface="Times New Roman" panose="02020603050405020304" pitchFamily="18" charset="0"/>
            <a:cs typeface="Times New Roman" panose="02020603050405020304" pitchFamily="18" charset="0"/>
          </a:endParaRPr>
        </a:p>
      </dsp:txBody>
      <dsp:txXfrm>
        <a:off x="3015527" y="1312163"/>
        <a:ext cx="2145339" cy="1332038"/>
      </dsp:txXfrm>
    </dsp:sp>
    <dsp:sp modelId="{EED737DF-19A0-4D41-8D3D-89F11E798F28}">
      <dsp:nvSpPr>
        <dsp:cNvPr id="0" name=""/>
        <dsp:cNvSpPr/>
      </dsp:nvSpPr>
      <dsp:spPr>
        <a:xfrm>
          <a:off x="5449889" y="1035520"/>
          <a:ext cx="2228223" cy="14149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BE20F9-F016-F043-84A3-CABE22D88324}">
      <dsp:nvSpPr>
        <dsp:cNvPr id="0" name=""/>
        <dsp:cNvSpPr/>
      </dsp:nvSpPr>
      <dsp:spPr>
        <a:xfrm>
          <a:off x="5697470" y="1270721"/>
          <a:ext cx="2228223" cy="141492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0" i="0" kern="1200" dirty="0">
              <a:latin typeface="Times New Roman" panose="02020603050405020304" pitchFamily="18" charset="0"/>
              <a:cs typeface="Times New Roman" panose="02020603050405020304" pitchFamily="18" charset="0"/>
            </a:rPr>
            <a:t>Decision Tree</a:t>
          </a:r>
          <a:endParaRPr lang="en-US" sz="2800" kern="1200" dirty="0">
            <a:latin typeface="Times New Roman" panose="02020603050405020304" pitchFamily="18" charset="0"/>
            <a:cs typeface="Times New Roman" panose="02020603050405020304" pitchFamily="18" charset="0"/>
          </a:endParaRPr>
        </a:p>
      </dsp:txBody>
      <dsp:txXfrm>
        <a:off x="5738912" y="1312163"/>
        <a:ext cx="2145339" cy="1332038"/>
      </dsp:txXfrm>
    </dsp:sp>
    <dsp:sp modelId="{68A10047-31D8-1C4E-A439-D46CF293E28D}">
      <dsp:nvSpPr>
        <dsp:cNvPr id="0" name=""/>
        <dsp:cNvSpPr/>
      </dsp:nvSpPr>
      <dsp:spPr>
        <a:xfrm>
          <a:off x="8173274" y="1035520"/>
          <a:ext cx="2228223" cy="14149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8FA866-11D1-C747-A76D-B2FA5B3EF893}">
      <dsp:nvSpPr>
        <dsp:cNvPr id="0" name=""/>
        <dsp:cNvSpPr/>
      </dsp:nvSpPr>
      <dsp:spPr>
        <a:xfrm>
          <a:off x="8420854" y="1270721"/>
          <a:ext cx="2228223" cy="141492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0" i="0" kern="1200" dirty="0">
              <a:latin typeface="Times New Roman" panose="02020603050405020304" pitchFamily="18" charset="0"/>
              <a:cs typeface="Times New Roman" panose="02020603050405020304" pitchFamily="18" charset="0"/>
            </a:rPr>
            <a:t>Random Forest Classifier</a:t>
          </a:r>
          <a:endParaRPr lang="en-US" sz="2800" kern="1200" dirty="0">
            <a:latin typeface="Times New Roman" panose="02020603050405020304" pitchFamily="18" charset="0"/>
            <a:cs typeface="Times New Roman" panose="02020603050405020304" pitchFamily="18" charset="0"/>
          </a:endParaRPr>
        </a:p>
      </dsp:txBody>
      <dsp:txXfrm>
        <a:off x="8462296" y="1312163"/>
        <a:ext cx="2145339" cy="133203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10/13/22</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656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10/13/22</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036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10/13/22</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6559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10/13/22</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9077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10/13/22</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79937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10/13/22</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67966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10/13/22</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0380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10/13/22</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679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10/13/22</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369539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10/13/22</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32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10/13/22</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8247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10/13/22</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2581166996"/>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6" r:id="rId6"/>
    <p:sldLayoutId id="2147483741" r:id="rId7"/>
    <p:sldLayoutId id="2147483742" r:id="rId8"/>
    <p:sldLayoutId id="2147483743" r:id="rId9"/>
    <p:sldLayoutId id="2147483745" r:id="rId10"/>
    <p:sldLayoutId id="2147483744"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github.com/keerthichittimalla/Accidents-in-UK.git"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medium.com/@himanshuit3036/supervised-learning-methods-using-python-bb85b8c4e0b7" TargetMode="External"/><Relationship Id="rId2" Type="http://schemas.openxmlformats.org/officeDocument/2006/relationships/hyperlink" Target="https://towardsdatascience.com/understanding-confusion-matrix-a9ad42dcfd62" TargetMode="External"/><Relationship Id="rId1" Type="http://schemas.openxmlformats.org/officeDocument/2006/relationships/slideLayout" Target="../slideLayouts/slideLayout2.xml"/><Relationship Id="rId5" Type="http://schemas.openxmlformats.org/officeDocument/2006/relationships/hyperlink" Target="https://towardsdatascience.com/machine-learning-basics-with-the-k-nearest-neighbors-algorithm-6a6e71d01761" TargetMode="External"/><Relationship Id="rId4" Type="http://schemas.openxmlformats.org/officeDocument/2006/relationships/hyperlink" Target="https://stats.stackexchange.com/questions/285834/difference-between-random-forests-and-decision-tree"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hyperlink" Target="https://www.data.gov.uk/dataset/cb7ae6f0-4be6-4935-9277-47e5ce24a11f/road-safety-data"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26C321DA-1EDE-3E4B-8B73-6477B2C6D0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6858000"/>
            <a:chOff x="10290315" y="0"/>
            <a:chExt cx="1901686" cy="6858000"/>
          </a:xfrm>
        </p:grpSpPr>
        <p:sp>
          <p:nvSpPr>
            <p:cNvPr id="34" name="Oval 33">
              <a:extLst>
                <a:ext uri="{FF2B5EF4-FFF2-40B4-BE49-F238E27FC236}">
                  <a16:creationId xmlns:a16="http://schemas.microsoft.com/office/drawing/2014/main" id="{DC13524B-3A91-1E40-840D-09EDE65E0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85">
              <a:extLst>
                <a:ext uri="{FF2B5EF4-FFF2-40B4-BE49-F238E27FC236}">
                  <a16:creationId xmlns:a16="http://schemas.microsoft.com/office/drawing/2014/main" id="{E03B804C-EF61-0141-A6AB-D81EDA5AC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86">
              <a:extLst>
                <a:ext uri="{FF2B5EF4-FFF2-40B4-BE49-F238E27FC236}">
                  <a16:creationId xmlns:a16="http://schemas.microsoft.com/office/drawing/2014/main" id="{CAB80ED1-EE7D-3843-9750-C6C8C5F8EC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87">
              <a:extLst>
                <a:ext uri="{FF2B5EF4-FFF2-40B4-BE49-F238E27FC236}">
                  <a16:creationId xmlns:a16="http://schemas.microsoft.com/office/drawing/2014/main" id="{8BCD1EDB-B320-594D-86D1-7A73424B2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88">
              <a:extLst>
                <a:ext uri="{FF2B5EF4-FFF2-40B4-BE49-F238E27FC236}">
                  <a16:creationId xmlns:a16="http://schemas.microsoft.com/office/drawing/2014/main" id="{A6B97414-A09F-8647-823F-295A0FEF5D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Freeform 89">
              <a:extLst>
                <a:ext uri="{FF2B5EF4-FFF2-40B4-BE49-F238E27FC236}">
                  <a16:creationId xmlns:a16="http://schemas.microsoft.com/office/drawing/2014/main" id="{BA92AD33-EF27-124E-AF6E-9BA5401EC2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98">
              <a:extLst>
                <a:ext uri="{FF2B5EF4-FFF2-40B4-BE49-F238E27FC236}">
                  <a16:creationId xmlns:a16="http://schemas.microsoft.com/office/drawing/2014/main" id="{24B8C792-BD2C-6D48-93EE-D615EF38F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20B7D1A-03A4-F9FB-7828-6A304515A5C6}"/>
              </a:ext>
            </a:extLst>
          </p:cNvPr>
          <p:cNvSpPr>
            <a:spLocks noGrp="1"/>
          </p:cNvSpPr>
          <p:nvPr>
            <p:ph type="ctrTitle"/>
          </p:nvPr>
        </p:nvSpPr>
        <p:spPr>
          <a:xfrm>
            <a:off x="7268901" y="1199006"/>
            <a:ext cx="4718312" cy="2435733"/>
          </a:xfrm>
        </p:spPr>
        <p:txBody>
          <a:bodyPr>
            <a:normAutofit fontScale="90000"/>
          </a:bodyPr>
          <a:lstStyle/>
          <a:p>
            <a:pPr algn="ctr"/>
            <a:br>
              <a:rPr lang="en-US" sz="5400" dirty="0">
                <a:solidFill>
                  <a:schemeClr val="accent2">
                    <a:lumMod val="75000"/>
                  </a:schemeClr>
                </a:solidFill>
              </a:rPr>
            </a:br>
            <a:r>
              <a:rPr lang="en-US" sz="5400" dirty="0">
                <a:solidFill>
                  <a:schemeClr val="accent2">
                    <a:lumMod val="75000"/>
                  </a:schemeClr>
                </a:solidFill>
                <a:latin typeface="Times New Roman" panose="02020603050405020304" pitchFamily="18" charset="0"/>
                <a:cs typeface="Times New Roman" panose="02020603050405020304" pitchFamily="18" charset="0"/>
              </a:rPr>
              <a:t>ACCIDENTS IN UK</a:t>
            </a:r>
          </a:p>
        </p:txBody>
      </p:sp>
      <p:sp>
        <p:nvSpPr>
          <p:cNvPr id="3" name="Subtitle 2">
            <a:extLst>
              <a:ext uri="{FF2B5EF4-FFF2-40B4-BE49-F238E27FC236}">
                <a16:creationId xmlns:a16="http://schemas.microsoft.com/office/drawing/2014/main" id="{68C9F099-9797-C694-5B67-1D8C922F8C3C}"/>
              </a:ext>
            </a:extLst>
          </p:cNvPr>
          <p:cNvSpPr>
            <a:spLocks noGrp="1"/>
          </p:cNvSpPr>
          <p:nvPr>
            <p:ph type="subTitle" idx="1"/>
          </p:nvPr>
        </p:nvSpPr>
        <p:spPr>
          <a:xfrm>
            <a:off x="9039828" y="5316221"/>
            <a:ext cx="2472722" cy="442195"/>
          </a:xfrm>
        </p:spPr>
        <p:txBody>
          <a:bodyPr>
            <a:normAutofit/>
          </a:bodyPr>
          <a:lstStyle/>
          <a:p>
            <a:r>
              <a:rPr lang="en-US" dirty="0">
                <a:latin typeface="Times New Roman" panose="02020603050405020304" pitchFamily="18" charset="0"/>
                <a:cs typeface="Times New Roman" panose="02020603050405020304" pitchFamily="18" charset="0"/>
              </a:rPr>
              <a:t>Keerthi Chittimalla</a:t>
            </a:r>
          </a:p>
        </p:txBody>
      </p:sp>
      <p:pic>
        <p:nvPicPr>
          <p:cNvPr id="4" name="Picture 3">
            <a:extLst>
              <a:ext uri="{FF2B5EF4-FFF2-40B4-BE49-F238E27FC236}">
                <a16:creationId xmlns:a16="http://schemas.microsoft.com/office/drawing/2014/main" id="{BB211BD1-4DA9-9C5C-6A77-750C53AC8CE9}"/>
              </a:ext>
            </a:extLst>
          </p:cNvPr>
          <p:cNvPicPr>
            <a:picLocks noChangeAspect="1"/>
          </p:cNvPicPr>
          <p:nvPr/>
        </p:nvPicPr>
        <p:blipFill rotWithShape="1">
          <a:blip r:embed="rId2"/>
          <a:srcRect l="14468" r="9919"/>
          <a:stretch/>
        </p:blipFill>
        <p:spPr>
          <a:xfrm>
            <a:off x="1" y="1"/>
            <a:ext cx="6914058" cy="6857999"/>
          </a:xfrm>
          <a:prstGeom prst="rect">
            <a:avLst/>
          </a:prstGeom>
        </p:spPr>
      </p:pic>
      <p:cxnSp>
        <p:nvCxnSpPr>
          <p:cNvPr id="42" name="Straight Connector 41">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86649" y="6087110"/>
            <a:ext cx="413453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picture containing text, road, way, scene&#10;&#10;Description automatically generated">
            <a:extLst>
              <a:ext uri="{FF2B5EF4-FFF2-40B4-BE49-F238E27FC236}">
                <a16:creationId xmlns:a16="http://schemas.microsoft.com/office/drawing/2014/main" id="{757006F4-2320-8FD0-E57F-26CF48A50E9F}"/>
              </a:ext>
            </a:extLst>
          </p:cNvPr>
          <p:cNvPicPr>
            <a:picLocks noChangeAspect="1"/>
          </p:cNvPicPr>
          <p:nvPr/>
        </p:nvPicPr>
        <p:blipFill>
          <a:blip r:embed="rId3"/>
          <a:stretch>
            <a:fillRect/>
          </a:stretch>
        </p:blipFill>
        <p:spPr>
          <a:xfrm>
            <a:off x="0" y="0"/>
            <a:ext cx="6914059" cy="6857997"/>
          </a:xfrm>
          <a:prstGeom prst="rect">
            <a:avLst/>
          </a:prstGeom>
        </p:spPr>
      </p:pic>
    </p:spTree>
    <p:extLst>
      <p:ext uri="{BB962C8B-B14F-4D97-AF65-F5344CB8AC3E}">
        <p14:creationId xmlns:p14="http://schemas.microsoft.com/office/powerpoint/2010/main" val="8144544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58D02-12EE-89A5-AD92-7AC0D12B8354}"/>
              </a:ext>
            </a:extLst>
          </p:cNvPr>
          <p:cNvSpPr>
            <a:spLocks noGrp="1"/>
          </p:cNvSpPr>
          <p:nvPr>
            <p:ph type="title"/>
          </p:nvPr>
        </p:nvSpPr>
        <p:spPr>
          <a:xfrm>
            <a:off x="474562" y="770890"/>
            <a:ext cx="9074552" cy="629647"/>
          </a:xfrm>
          <a:solidFill>
            <a:schemeClr val="bg2"/>
          </a:solidFill>
        </p:spPr>
        <p:txBody>
          <a:bodyPr>
            <a:normAutofit/>
          </a:bodyPr>
          <a:lstStyle/>
          <a:p>
            <a:r>
              <a:rPr lang="en-US" sz="2400" b="0" dirty="0">
                <a:latin typeface="Times New Roman" panose="02020603050405020304" pitchFamily="18" charset="0"/>
                <a:cs typeface="Times New Roman" panose="02020603050405020304" pitchFamily="18" charset="0"/>
              </a:rPr>
              <a:t>Average number of Casualties based on Speed limit in part of a day</a:t>
            </a:r>
          </a:p>
        </p:txBody>
      </p:sp>
      <p:pic>
        <p:nvPicPr>
          <p:cNvPr id="5" name="Picture 4" descr="Chart, bar chart&#10;&#10;Description automatically generated">
            <a:extLst>
              <a:ext uri="{FF2B5EF4-FFF2-40B4-BE49-F238E27FC236}">
                <a16:creationId xmlns:a16="http://schemas.microsoft.com/office/drawing/2014/main" id="{AB27FAE6-E904-9E19-9E35-26C8C703B3FF}"/>
              </a:ext>
            </a:extLst>
          </p:cNvPr>
          <p:cNvPicPr>
            <a:picLocks noChangeAspect="1"/>
          </p:cNvPicPr>
          <p:nvPr/>
        </p:nvPicPr>
        <p:blipFill>
          <a:blip r:embed="rId2"/>
          <a:stretch>
            <a:fillRect/>
          </a:stretch>
        </p:blipFill>
        <p:spPr>
          <a:xfrm>
            <a:off x="474562" y="1622425"/>
            <a:ext cx="7130961" cy="3944998"/>
          </a:xfrm>
          <a:prstGeom prst="rect">
            <a:avLst/>
          </a:prstGeom>
        </p:spPr>
      </p:pic>
      <p:sp>
        <p:nvSpPr>
          <p:cNvPr id="6" name="TextBox 5">
            <a:extLst>
              <a:ext uri="{FF2B5EF4-FFF2-40B4-BE49-F238E27FC236}">
                <a16:creationId xmlns:a16="http://schemas.microsoft.com/office/drawing/2014/main" id="{5CC9F3DC-535A-0C77-34ED-6859FA75CB88}"/>
              </a:ext>
            </a:extLst>
          </p:cNvPr>
          <p:cNvSpPr txBox="1"/>
          <p:nvPr/>
        </p:nvSpPr>
        <p:spPr>
          <a:xfrm>
            <a:off x="8067555" y="1597305"/>
            <a:ext cx="3102016" cy="4154984"/>
          </a:xfrm>
          <a:prstGeom prst="rect">
            <a:avLst/>
          </a:prstGeom>
          <a:noFill/>
        </p:spPr>
        <p:txBody>
          <a:bodyPr wrap="square" rtlCol="0">
            <a:spAutoFit/>
          </a:bodyPr>
          <a:lstStyle/>
          <a:p>
            <a:pPr marL="285750" indent="-285750">
              <a:buFont typeface="Arial" panose="020B0604020202020204" pitchFamily="34" charset="0"/>
              <a:buChar char="•"/>
            </a:pPr>
            <a:r>
              <a:rPr lang="en-US" sz="2400" b="0" i="0" u="none" strike="noStrike" dirty="0">
                <a:solidFill>
                  <a:srgbClr val="000000"/>
                </a:solidFill>
                <a:effectLst/>
                <a:latin typeface="Times New Roman" panose="02020603050405020304" pitchFamily="18" charset="0"/>
                <a:cs typeface="Times New Roman" panose="02020603050405020304" pitchFamily="18" charset="0"/>
              </a:rPr>
              <a:t>From the graph </a:t>
            </a:r>
            <a:r>
              <a:rPr lang="en-US" sz="2400" dirty="0">
                <a:solidFill>
                  <a:srgbClr val="000000"/>
                </a:solidFill>
                <a:latin typeface="Times New Roman" panose="02020603050405020304" pitchFamily="18" charset="0"/>
                <a:cs typeface="Times New Roman" panose="02020603050405020304" pitchFamily="18" charset="0"/>
              </a:rPr>
              <a:t>we</a:t>
            </a:r>
            <a:r>
              <a:rPr lang="en-US" sz="2400" b="0" i="0" u="none" strike="noStrike" dirty="0">
                <a:solidFill>
                  <a:srgbClr val="000000"/>
                </a:solidFill>
                <a:effectLst/>
                <a:latin typeface="Times New Roman" panose="02020603050405020304" pitchFamily="18" charset="0"/>
                <a:cs typeface="Times New Roman" panose="02020603050405020304" pitchFamily="18" charset="0"/>
              </a:rPr>
              <a:t> see that there are a greater number of casualties with the speed limit of 70.0mph </a:t>
            </a:r>
          </a:p>
          <a:p>
            <a:endParaRPr lang="en-US" sz="24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L</a:t>
            </a:r>
            <a:r>
              <a:rPr lang="en-US" sz="2400" b="0" i="0" u="none" strike="noStrike" dirty="0">
                <a:solidFill>
                  <a:srgbClr val="000000"/>
                </a:solidFill>
                <a:effectLst/>
                <a:latin typeface="Times New Roman" panose="02020603050405020304" pitchFamily="18" charset="0"/>
                <a:cs typeface="Times New Roman" panose="02020603050405020304" pitchFamily="18" charset="0"/>
              </a:rPr>
              <a:t>east number of casualties with a speed limit of 20.0mph</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8291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FAC6F-32AD-7A81-2CDD-22440A2FEF14}"/>
              </a:ext>
            </a:extLst>
          </p:cNvPr>
          <p:cNvSpPr>
            <a:spLocks noGrp="1"/>
          </p:cNvSpPr>
          <p:nvPr>
            <p:ph type="title"/>
          </p:nvPr>
        </p:nvSpPr>
        <p:spPr>
          <a:xfrm>
            <a:off x="995423" y="770890"/>
            <a:ext cx="5243332" cy="618072"/>
          </a:xfrm>
          <a:solidFill>
            <a:schemeClr val="bg2"/>
          </a:solidFill>
        </p:spPr>
        <p:txBody>
          <a:bodyPr>
            <a:normAutofit fontScale="90000"/>
          </a:bodyPr>
          <a:lstStyle/>
          <a:p>
            <a:pPr algn="ctr"/>
            <a:r>
              <a:rPr lang="en-US" sz="2400" b="0" dirty="0">
                <a:latin typeface="Times New Roman" panose="02020603050405020304" pitchFamily="18" charset="0"/>
                <a:cs typeface="Times New Roman" panose="02020603050405020304" pitchFamily="18" charset="0"/>
              </a:rPr>
              <a:t>Total count of Accidents on Weekly Basis</a:t>
            </a:r>
          </a:p>
        </p:txBody>
      </p:sp>
      <p:pic>
        <p:nvPicPr>
          <p:cNvPr id="5" name="Picture 4" descr="Graphical user interface, chart, application, bar chart&#10;&#10;Description automatically generated">
            <a:extLst>
              <a:ext uri="{FF2B5EF4-FFF2-40B4-BE49-F238E27FC236}">
                <a16:creationId xmlns:a16="http://schemas.microsoft.com/office/drawing/2014/main" id="{D5EC7FEB-AEFF-1086-27A8-D7AE87518643}"/>
              </a:ext>
            </a:extLst>
          </p:cNvPr>
          <p:cNvPicPr>
            <a:picLocks noChangeAspect="1"/>
          </p:cNvPicPr>
          <p:nvPr/>
        </p:nvPicPr>
        <p:blipFill>
          <a:blip r:embed="rId2"/>
          <a:stretch>
            <a:fillRect/>
          </a:stretch>
        </p:blipFill>
        <p:spPr>
          <a:xfrm>
            <a:off x="257175" y="1490853"/>
            <a:ext cx="7408863" cy="4839144"/>
          </a:xfrm>
          <a:prstGeom prst="rect">
            <a:avLst/>
          </a:prstGeom>
        </p:spPr>
      </p:pic>
      <p:pic>
        <p:nvPicPr>
          <p:cNvPr id="7" name="Picture 6" descr="Text, letter&#10;&#10;Description automatically generated">
            <a:extLst>
              <a:ext uri="{FF2B5EF4-FFF2-40B4-BE49-F238E27FC236}">
                <a16:creationId xmlns:a16="http://schemas.microsoft.com/office/drawing/2014/main" id="{4DA57306-E796-702B-A3F0-162997F2C119}"/>
              </a:ext>
            </a:extLst>
          </p:cNvPr>
          <p:cNvPicPr>
            <a:picLocks noChangeAspect="1"/>
          </p:cNvPicPr>
          <p:nvPr/>
        </p:nvPicPr>
        <p:blipFill>
          <a:blip r:embed="rId3"/>
          <a:stretch>
            <a:fillRect/>
          </a:stretch>
        </p:blipFill>
        <p:spPr>
          <a:xfrm>
            <a:off x="7894558" y="1490853"/>
            <a:ext cx="3683000" cy="1968500"/>
          </a:xfrm>
          <a:prstGeom prst="rect">
            <a:avLst/>
          </a:prstGeom>
        </p:spPr>
      </p:pic>
      <p:sp>
        <p:nvSpPr>
          <p:cNvPr id="8" name="TextBox 7">
            <a:extLst>
              <a:ext uri="{FF2B5EF4-FFF2-40B4-BE49-F238E27FC236}">
                <a16:creationId xmlns:a16="http://schemas.microsoft.com/office/drawing/2014/main" id="{FABD4651-6A30-EF76-A3A1-69A9FC69CFDA}"/>
              </a:ext>
            </a:extLst>
          </p:cNvPr>
          <p:cNvSpPr txBox="1"/>
          <p:nvPr/>
        </p:nvSpPr>
        <p:spPr>
          <a:xfrm>
            <a:off x="7894558" y="3611301"/>
            <a:ext cx="3818018" cy="2462213"/>
          </a:xfrm>
          <a:prstGeom prst="rect">
            <a:avLst/>
          </a:prstGeom>
          <a:noFill/>
        </p:spPr>
        <p:txBody>
          <a:bodyPr wrap="square" rtlCol="0">
            <a:spAutoFit/>
          </a:bodyPr>
          <a:lstStyle/>
          <a:p>
            <a:pPr marL="342900" indent="-342900">
              <a:buFont typeface="Arial" panose="020B0604020202020204" pitchFamily="34" charset="0"/>
              <a:buChar char="•"/>
            </a:pPr>
            <a:r>
              <a:rPr lang="en-US" sz="2200" b="0" i="0" u="none" strike="noStrike" dirty="0">
                <a:solidFill>
                  <a:srgbClr val="000000"/>
                </a:solidFill>
                <a:effectLst/>
                <a:latin typeface="Times New Roman" panose="02020603050405020304" pitchFamily="18" charset="0"/>
                <a:cs typeface="Times New Roman" panose="02020603050405020304" pitchFamily="18" charset="0"/>
              </a:rPr>
              <a:t>From the graph and the count, we can see that there are a greater number of accidents during Friday the reason maybe due to the weekend and the least is on Sunday.</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31153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9D0DB-82C1-2D81-CD08-F6A9B5C5213A}"/>
              </a:ext>
            </a:extLst>
          </p:cNvPr>
          <p:cNvSpPr>
            <a:spLocks noGrp="1"/>
          </p:cNvSpPr>
          <p:nvPr>
            <p:ph type="title"/>
          </p:nvPr>
        </p:nvSpPr>
        <p:spPr>
          <a:xfrm>
            <a:off x="1053295" y="497711"/>
            <a:ext cx="4109013" cy="476578"/>
          </a:xfrm>
          <a:solidFill>
            <a:schemeClr val="bg2"/>
          </a:solidFill>
        </p:spPr>
        <p:txBody>
          <a:bodyPr>
            <a:normAutofit fontScale="90000"/>
          </a:bodyPr>
          <a:lstStyle/>
          <a:p>
            <a:r>
              <a:rPr lang="en-US" sz="2400" b="0" dirty="0">
                <a:latin typeface="Times New Roman" panose="02020603050405020304" pitchFamily="18" charset="0"/>
                <a:cs typeface="Times New Roman" panose="02020603050405020304" pitchFamily="18" charset="0"/>
              </a:rPr>
              <a:t>Total count on Severity of accident</a:t>
            </a:r>
          </a:p>
        </p:txBody>
      </p:sp>
      <p:pic>
        <p:nvPicPr>
          <p:cNvPr id="5" name="Picture 4" descr="Chart, bar chart&#10;&#10;Description automatically generated">
            <a:extLst>
              <a:ext uri="{FF2B5EF4-FFF2-40B4-BE49-F238E27FC236}">
                <a16:creationId xmlns:a16="http://schemas.microsoft.com/office/drawing/2014/main" id="{E5D18FFF-8968-91E3-9191-298923C450B8}"/>
              </a:ext>
            </a:extLst>
          </p:cNvPr>
          <p:cNvPicPr>
            <a:picLocks noChangeAspect="1"/>
          </p:cNvPicPr>
          <p:nvPr/>
        </p:nvPicPr>
        <p:blipFill>
          <a:blip r:embed="rId2"/>
          <a:stretch>
            <a:fillRect/>
          </a:stretch>
        </p:blipFill>
        <p:spPr>
          <a:xfrm>
            <a:off x="267233" y="1250065"/>
            <a:ext cx="6968634" cy="4654986"/>
          </a:xfrm>
          <a:prstGeom prst="rect">
            <a:avLst/>
          </a:prstGeom>
        </p:spPr>
      </p:pic>
      <p:sp>
        <p:nvSpPr>
          <p:cNvPr id="6" name="TextBox 5">
            <a:extLst>
              <a:ext uri="{FF2B5EF4-FFF2-40B4-BE49-F238E27FC236}">
                <a16:creationId xmlns:a16="http://schemas.microsoft.com/office/drawing/2014/main" id="{E6B18B41-EB97-8762-015E-931F290F4119}"/>
              </a:ext>
            </a:extLst>
          </p:cNvPr>
          <p:cNvSpPr txBox="1"/>
          <p:nvPr/>
        </p:nvSpPr>
        <p:spPr>
          <a:xfrm>
            <a:off x="7812911" y="1250065"/>
            <a:ext cx="3646026" cy="1938992"/>
          </a:xfrm>
          <a:prstGeom prst="rect">
            <a:avLst/>
          </a:prstGeom>
          <a:noFill/>
        </p:spPr>
        <p:txBody>
          <a:bodyPr wrap="square" rtlCol="0">
            <a:spAutoFit/>
          </a:bodyPr>
          <a:lstStyle/>
          <a:p>
            <a:pPr marL="342900" indent="-342900">
              <a:buFont typeface="Arial" panose="020B0604020202020204" pitchFamily="34" charset="0"/>
              <a:buChar char="•"/>
            </a:pPr>
            <a:r>
              <a:rPr lang="en-US" sz="2400" b="0" i="0" u="none" strike="noStrike" dirty="0">
                <a:solidFill>
                  <a:srgbClr val="000000"/>
                </a:solidFill>
                <a:effectLst/>
                <a:latin typeface="Times New Roman" panose="02020603050405020304" pitchFamily="18" charset="0"/>
                <a:cs typeface="Times New Roman" panose="02020603050405020304" pitchFamily="18" charset="0"/>
              </a:rPr>
              <a:t>From the graph we can see that slight has been the highest count in the severity of accidents whereas the least is Fatal.</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8876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A08CE-3BC9-C367-8700-96625462BD47}"/>
              </a:ext>
            </a:extLst>
          </p:cNvPr>
          <p:cNvSpPr>
            <a:spLocks noGrp="1"/>
          </p:cNvSpPr>
          <p:nvPr>
            <p:ph type="title"/>
          </p:nvPr>
        </p:nvSpPr>
        <p:spPr>
          <a:xfrm>
            <a:off x="1485900" y="457200"/>
            <a:ext cx="4190999" cy="614363"/>
          </a:xfrm>
          <a:solidFill>
            <a:schemeClr val="bg2"/>
          </a:solidFill>
        </p:spPr>
        <p:txBody>
          <a:bodyPr>
            <a:normAutofit/>
          </a:bodyPr>
          <a:lstStyle/>
          <a:p>
            <a:r>
              <a:rPr lang="en-US" sz="2400" b="0" dirty="0">
                <a:latin typeface="Times New Roman" panose="02020603050405020304" pitchFamily="18" charset="0"/>
                <a:cs typeface="Times New Roman" panose="02020603050405020304" pitchFamily="18" charset="0"/>
              </a:rPr>
              <a:t>Accidents based on Gender</a:t>
            </a:r>
          </a:p>
        </p:txBody>
      </p:sp>
      <p:pic>
        <p:nvPicPr>
          <p:cNvPr id="5" name="Picture 4" descr="Chart&#10;&#10;Description automatically generated">
            <a:extLst>
              <a:ext uri="{FF2B5EF4-FFF2-40B4-BE49-F238E27FC236}">
                <a16:creationId xmlns:a16="http://schemas.microsoft.com/office/drawing/2014/main" id="{7A5CA0AE-2E44-5908-167F-D22C8BE30B14}"/>
              </a:ext>
            </a:extLst>
          </p:cNvPr>
          <p:cNvPicPr>
            <a:picLocks noChangeAspect="1"/>
          </p:cNvPicPr>
          <p:nvPr/>
        </p:nvPicPr>
        <p:blipFill>
          <a:blip r:embed="rId2"/>
          <a:stretch>
            <a:fillRect/>
          </a:stretch>
        </p:blipFill>
        <p:spPr>
          <a:xfrm>
            <a:off x="565150" y="1203767"/>
            <a:ext cx="5111750" cy="4384309"/>
          </a:xfrm>
          <a:prstGeom prst="rect">
            <a:avLst/>
          </a:prstGeom>
        </p:spPr>
      </p:pic>
      <p:pic>
        <p:nvPicPr>
          <p:cNvPr id="7" name="Picture 6" descr="Text&#10;&#10;Description automatically generated">
            <a:extLst>
              <a:ext uri="{FF2B5EF4-FFF2-40B4-BE49-F238E27FC236}">
                <a16:creationId xmlns:a16="http://schemas.microsoft.com/office/drawing/2014/main" id="{C4D53921-2E7D-657E-0F74-67EE5ABDC880}"/>
              </a:ext>
            </a:extLst>
          </p:cNvPr>
          <p:cNvPicPr>
            <a:picLocks noChangeAspect="1"/>
          </p:cNvPicPr>
          <p:nvPr/>
        </p:nvPicPr>
        <p:blipFill>
          <a:blip r:embed="rId3"/>
          <a:stretch>
            <a:fillRect/>
          </a:stretch>
        </p:blipFill>
        <p:spPr>
          <a:xfrm>
            <a:off x="6736466" y="1071564"/>
            <a:ext cx="3854370" cy="1122038"/>
          </a:xfrm>
          <a:prstGeom prst="rect">
            <a:avLst/>
          </a:prstGeom>
        </p:spPr>
      </p:pic>
      <p:sp>
        <p:nvSpPr>
          <p:cNvPr id="8" name="TextBox 7">
            <a:extLst>
              <a:ext uri="{FF2B5EF4-FFF2-40B4-BE49-F238E27FC236}">
                <a16:creationId xmlns:a16="http://schemas.microsoft.com/office/drawing/2014/main" id="{08B0C108-8DEF-A458-AB7E-FC42EFEEEAC4}"/>
              </a:ext>
            </a:extLst>
          </p:cNvPr>
          <p:cNvSpPr txBox="1"/>
          <p:nvPr/>
        </p:nvSpPr>
        <p:spPr>
          <a:xfrm>
            <a:off x="6736466" y="2193602"/>
            <a:ext cx="4363655" cy="3139321"/>
          </a:xfrm>
          <a:prstGeom prst="rect">
            <a:avLst/>
          </a:prstGeom>
          <a:noFill/>
        </p:spPr>
        <p:txBody>
          <a:bodyPr wrap="square" rtlCol="0">
            <a:spAutoFit/>
          </a:bodyPr>
          <a:lstStyle/>
          <a:p>
            <a:pPr marL="285750" indent="-285750">
              <a:buFont typeface="Arial" panose="020B0604020202020204" pitchFamily="34" charset="0"/>
              <a:buChar char="•"/>
            </a:pPr>
            <a:r>
              <a:rPr lang="en-US" sz="2200" b="0" i="0" u="none" strike="noStrike" dirty="0">
                <a:solidFill>
                  <a:srgbClr val="000000"/>
                </a:solidFill>
                <a:effectLst/>
                <a:latin typeface="Times New Roman" panose="02020603050405020304" pitchFamily="18" charset="0"/>
                <a:cs typeface="Times New Roman" panose="02020603050405020304" pitchFamily="18" charset="0"/>
              </a:rPr>
              <a:t>From the pie chart we can see that male are more involved compared to female in the accident. </a:t>
            </a:r>
          </a:p>
          <a:p>
            <a:pPr marL="285750" indent="-285750">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200" b="0" i="0" u="none" strike="noStrike" dirty="0">
                <a:solidFill>
                  <a:srgbClr val="000000"/>
                </a:solidFill>
                <a:effectLst/>
                <a:latin typeface="Times New Roman" panose="02020603050405020304" pitchFamily="18" charset="0"/>
                <a:cs typeface="Times New Roman" panose="02020603050405020304" pitchFamily="18" charset="0"/>
              </a:rPr>
              <a:t>Male percentage is 69.55% whereas female count is 30.45%</a:t>
            </a:r>
          </a:p>
          <a:p>
            <a:pPr marL="285750" indent="-285750">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200" dirty="0">
                <a:solidFill>
                  <a:srgbClr val="000000"/>
                </a:solidFill>
                <a:latin typeface="Times New Roman" panose="02020603050405020304" pitchFamily="18" charset="0"/>
                <a:cs typeface="Times New Roman" panose="02020603050405020304" pitchFamily="18" charset="0"/>
              </a:rPr>
              <a:t>Male count is 104279 and female count is 45648.</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275795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3BB61-74A8-F6E5-85E2-521E9AD485D6}"/>
              </a:ext>
            </a:extLst>
          </p:cNvPr>
          <p:cNvSpPr>
            <a:spLocks noGrp="1"/>
          </p:cNvSpPr>
          <p:nvPr>
            <p:ph type="title"/>
          </p:nvPr>
        </p:nvSpPr>
        <p:spPr>
          <a:xfrm>
            <a:off x="509286" y="770890"/>
            <a:ext cx="4247909" cy="687520"/>
          </a:xfrm>
          <a:solidFill>
            <a:schemeClr val="bg2"/>
          </a:solidFill>
        </p:spPr>
        <p:txBody>
          <a:bodyPr>
            <a:normAutofit/>
          </a:bodyPr>
          <a:lstStyle/>
          <a:p>
            <a:r>
              <a:rPr lang="en-US" sz="2400" b="0" dirty="0">
                <a:latin typeface="Times New Roman" panose="02020603050405020304" pitchFamily="18" charset="0"/>
                <a:cs typeface="Times New Roman" panose="02020603050405020304" pitchFamily="18" charset="0"/>
              </a:rPr>
              <a:t>Accidents based on Age group</a:t>
            </a:r>
          </a:p>
        </p:txBody>
      </p:sp>
      <p:pic>
        <p:nvPicPr>
          <p:cNvPr id="5" name="Picture 4" descr="Table&#10;&#10;Description automatically generated">
            <a:extLst>
              <a:ext uri="{FF2B5EF4-FFF2-40B4-BE49-F238E27FC236}">
                <a16:creationId xmlns:a16="http://schemas.microsoft.com/office/drawing/2014/main" id="{00CFE2E9-B0B1-95D5-D1F6-5F51CEF8B288}"/>
              </a:ext>
            </a:extLst>
          </p:cNvPr>
          <p:cNvPicPr>
            <a:picLocks noChangeAspect="1"/>
          </p:cNvPicPr>
          <p:nvPr/>
        </p:nvPicPr>
        <p:blipFill>
          <a:blip r:embed="rId2"/>
          <a:stretch>
            <a:fillRect/>
          </a:stretch>
        </p:blipFill>
        <p:spPr>
          <a:xfrm>
            <a:off x="554753" y="1458410"/>
            <a:ext cx="3860085" cy="1591178"/>
          </a:xfrm>
          <a:prstGeom prst="rect">
            <a:avLst/>
          </a:prstGeom>
        </p:spPr>
      </p:pic>
      <p:sp>
        <p:nvSpPr>
          <p:cNvPr id="6" name="TextBox 5">
            <a:extLst>
              <a:ext uri="{FF2B5EF4-FFF2-40B4-BE49-F238E27FC236}">
                <a16:creationId xmlns:a16="http://schemas.microsoft.com/office/drawing/2014/main" id="{6D0CE275-1E62-FD0C-5AB1-89C68E070BCF}"/>
              </a:ext>
            </a:extLst>
          </p:cNvPr>
          <p:cNvSpPr txBox="1"/>
          <p:nvPr/>
        </p:nvSpPr>
        <p:spPr>
          <a:xfrm>
            <a:off x="6096000" y="770890"/>
            <a:ext cx="4471686" cy="461665"/>
          </a:xfrm>
          <a:prstGeom prst="rect">
            <a:avLst/>
          </a:prstGeom>
          <a:solidFill>
            <a:schemeClr val="bg2"/>
          </a:solidFill>
        </p:spPr>
        <p:txBody>
          <a:bodyPr wrap="square" rtlCol="0">
            <a:spAutoFit/>
          </a:bodyPr>
          <a:lstStyle/>
          <a:p>
            <a:r>
              <a:rPr lang="en-US" sz="2400" dirty="0">
                <a:latin typeface="Times New Roman" panose="02020603050405020304" pitchFamily="18" charset="0"/>
                <a:cs typeface="Times New Roman" panose="02020603050405020304" pitchFamily="18" charset="0"/>
              </a:rPr>
              <a:t>Accidents in Urban or Rural areas</a:t>
            </a:r>
          </a:p>
        </p:txBody>
      </p:sp>
      <p:pic>
        <p:nvPicPr>
          <p:cNvPr id="8" name="Picture 7" descr="A picture containing logo&#10;&#10;Description automatically generated">
            <a:extLst>
              <a:ext uri="{FF2B5EF4-FFF2-40B4-BE49-F238E27FC236}">
                <a16:creationId xmlns:a16="http://schemas.microsoft.com/office/drawing/2014/main" id="{35DE3D3D-A0B4-EC85-3990-8A6B6E09A9F1}"/>
              </a:ext>
            </a:extLst>
          </p:cNvPr>
          <p:cNvPicPr>
            <a:picLocks noChangeAspect="1"/>
          </p:cNvPicPr>
          <p:nvPr/>
        </p:nvPicPr>
        <p:blipFill>
          <a:blip r:embed="rId3"/>
          <a:stretch>
            <a:fillRect/>
          </a:stretch>
        </p:blipFill>
        <p:spPr>
          <a:xfrm>
            <a:off x="6051550" y="1585913"/>
            <a:ext cx="5049838" cy="1031875"/>
          </a:xfrm>
          <a:prstGeom prst="rect">
            <a:avLst/>
          </a:prstGeom>
        </p:spPr>
      </p:pic>
      <p:sp>
        <p:nvSpPr>
          <p:cNvPr id="9" name="TextBox 8">
            <a:extLst>
              <a:ext uri="{FF2B5EF4-FFF2-40B4-BE49-F238E27FC236}">
                <a16:creationId xmlns:a16="http://schemas.microsoft.com/office/drawing/2014/main" id="{4F8BCD85-EE24-AFB3-CCF9-D502D78B2984}"/>
              </a:ext>
            </a:extLst>
          </p:cNvPr>
          <p:cNvSpPr txBox="1"/>
          <p:nvPr/>
        </p:nvSpPr>
        <p:spPr>
          <a:xfrm>
            <a:off x="554753" y="3429000"/>
            <a:ext cx="3860085" cy="1446550"/>
          </a:xfrm>
          <a:prstGeom prst="rect">
            <a:avLst/>
          </a:prstGeom>
          <a:noFill/>
        </p:spPr>
        <p:txBody>
          <a:bodyPr wrap="square" rtlCol="0">
            <a:spAutoFit/>
          </a:bodyPr>
          <a:lstStyle/>
          <a:p>
            <a:pPr marL="285750" indent="-285750">
              <a:buFont typeface="Arial" panose="020B0604020202020204" pitchFamily="34" charset="0"/>
              <a:buChar char="•"/>
            </a:pPr>
            <a:r>
              <a:rPr lang="en-US" sz="2200" dirty="0">
                <a:solidFill>
                  <a:srgbClr val="000000"/>
                </a:solidFill>
                <a:latin typeface="Times New Roman" panose="02020603050405020304" pitchFamily="18" charset="0"/>
                <a:cs typeface="Times New Roman" panose="02020603050405020304" pitchFamily="18" charset="0"/>
              </a:rPr>
              <a:t>T</a:t>
            </a:r>
            <a:r>
              <a:rPr lang="en-US" sz="2200" b="0" i="0" u="none" strike="noStrike" dirty="0">
                <a:solidFill>
                  <a:srgbClr val="000000"/>
                </a:solidFill>
                <a:effectLst/>
                <a:latin typeface="Times New Roman" panose="02020603050405020304" pitchFamily="18" charset="0"/>
                <a:cs typeface="Times New Roman" panose="02020603050405020304" pitchFamily="18" charset="0"/>
              </a:rPr>
              <a:t>he age group between 26-35 are more involved in the accidents and the count is 11256.</a:t>
            </a:r>
            <a:endParaRPr lang="en-US" sz="22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FFAFFA2E-5396-7F4F-8BC5-0E005C5AE068}"/>
              </a:ext>
            </a:extLst>
          </p:cNvPr>
          <p:cNvSpPr txBox="1"/>
          <p:nvPr/>
        </p:nvSpPr>
        <p:spPr>
          <a:xfrm>
            <a:off x="6051550" y="3429000"/>
            <a:ext cx="4759204" cy="1107996"/>
          </a:xfrm>
          <a:prstGeom prst="rect">
            <a:avLst/>
          </a:prstGeom>
          <a:noFill/>
        </p:spPr>
        <p:txBody>
          <a:bodyPr wrap="square" rtlCol="0">
            <a:spAutoFit/>
          </a:bodyPr>
          <a:lstStyle/>
          <a:p>
            <a:pPr marL="285750" indent="-285750">
              <a:buFont typeface="Arial" panose="020B0604020202020204" pitchFamily="34" charset="0"/>
              <a:buChar char="•"/>
            </a:pPr>
            <a:r>
              <a:rPr lang="en-US" sz="2200" b="0" i="0" u="none" strike="noStrike" dirty="0">
                <a:solidFill>
                  <a:srgbClr val="000000"/>
                </a:solidFill>
                <a:effectLst/>
                <a:latin typeface="Times New Roman" panose="02020603050405020304" pitchFamily="18" charset="0"/>
                <a:cs typeface="Times New Roman" panose="02020603050405020304" pitchFamily="18" charset="0"/>
              </a:rPr>
              <a:t>From the above count we see that most of the accidents are in the urban area compared to rural area.</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702356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BEF9E4-62E9-2A2E-1134-65EC6F319823}"/>
              </a:ext>
            </a:extLst>
          </p:cNvPr>
          <p:cNvSpPr>
            <a:spLocks noGrp="1"/>
          </p:cNvSpPr>
          <p:nvPr>
            <p:ph type="title"/>
          </p:nvPr>
        </p:nvSpPr>
        <p:spPr>
          <a:xfrm>
            <a:off x="565150" y="770890"/>
            <a:ext cx="7335835" cy="1268984"/>
          </a:xfrm>
        </p:spPr>
        <p:txBody>
          <a:bodyPr>
            <a:normAutofit/>
          </a:bodyPr>
          <a:lstStyle/>
          <a:p>
            <a:r>
              <a:rPr lang="en-US" dirty="0">
                <a:latin typeface="Times New Roman" panose="02020603050405020304" pitchFamily="18" charset="0"/>
                <a:cs typeface="Times New Roman" panose="02020603050405020304" pitchFamily="18" charset="0"/>
              </a:rPr>
              <a:t>Machine learning Algorithms</a:t>
            </a:r>
          </a:p>
        </p:txBody>
      </p:sp>
      <p:cxnSp>
        <p:nvCxnSpPr>
          <p:cNvPr id="11" name="Straight Connector 10">
            <a:extLst>
              <a:ext uri="{FF2B5EF4-FFF2-40B4-BE49-F238E27FC236}">
                <a16:creationId xmlns:a16="http://schemas.microsoft.com/office/drawing/2014/main" id="{65824CF1-E973-7D48-9ECB-68CF79EC0D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D010573D-9629-165A-940B-2715F28B633D}"/>
              </a:ext>
            </a:extLst>
          </p:cNvPr>
          <p:cNvGraphicFramePr>
            <a:graphicFrameLocks noGrp="1"/>
          </p:cNvGraphicFramePr>
          <p:nvPr>
            <p:ph idx="1"/>
            <p:extLst>
              <p:ext uri="{D42A27DB-BD31-4B8C-83A1-F6EECF244321}">
                <p14:modId xmlns:p14="http://schemas.microsoft.com/office/powerpoint/2010/main" val="3181780556"/>
              </p:ext>
            </p:extLst>
          </p:nvPr>
        </p:nvGraphicFramePr>
        <p:xfrm>
          <a:off x="565150" y="2039874"/>
          <a:ext cx="10652199" cy="37211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03064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2A56A-0D98-0443-C364-6708366E01A8}"/>
              </a:ext>
            </a:extLst>
          </p:cNvPr>
          <p:cNvSpPr>
            <a:spLocks noGrp="1"/>
          </p:cNvSpPr>
          <p:nvPr>
            <p:ph type="title"/>
          </p:nvPr>
        </p:nvSpPr>
        <p:spPr>
          <a:xfrm>
            <a:off x="565150" y="770889"/>
            <a:ext cx="10778040" cy="5178497"/>
          </a:xfrm>
        </p:spPr>
        <p:txBody>
          <a:bodyPr>
            <a:normAutofit/>
          </a:bodyPr>
          <a:lstStyle/>
          <a:p>
            <a:r>
              <a:rPr lang="en-US" sz="2200" dirty="0">
                <a:latin typeface="Times New Roman" panose="02020603050405020304" pitchFamily="18" charset="0"/>
                <a:cs typeface="Times New Roman" panose="02020603050405020304" pitchFamily="18" charset="0"/>
              </a:rPr>
              <a:t>Accuracy: </a:t>
            </a:r>
            <a:r>
              <a:rPr lang="en-US" sz="2000" b="0" dirty="0">
                <a:latin typeface="Times New Roman" panose="02020603050405020304" pitchFamily="18" charset="0"/>
                <a:cs typeface="Times New Roman" panose="02020603050405020304" pitchFamily="18" charset="0"/>
              </a:rPr>
              <a:t>Accuracy is defined as the the total correctly classified example divided by the total number of classified examples.</a:t>
            </a:r>
            <a:br>
              <a:rPr lang="en-US" sz="2000" b="0"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Recall:  </a:t>
            </a:r>
            <a:r>
              <a:rPr lang="en-US" sz="2000" b="0" dirty="0">
                <a:latin typeface="Times New Roman" panose="02020603050405020304" pitchFamily="18" charset="0"/>
                <a:cs typeface="Times New Roman" panose="02020603050405020304" pitchFamily="18" charset="0"/>
              </a:rPr>
              <a:t>Recall is calculated as the number of true positives divided by total number of true positives and false negatives.</a:t>
            </a:r>
            <a:br>
              <a:rPr lang="en-US" sz="2000" b="0"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Precision: </a:t>
            </a:r>
            <a:r>
              <a:rPr lang="en-US" sz="2000" b="0" dirty="0">
                <a:latin typeface="Times New Roman" panose="02020603050405020304" pitchFamily="18" charset="0"/>
                <a:cs typeface="Times New Roman" panose="02020603050405020304" pitchFamily="18" charset="0"/>
              </a:rPr>
              <a:t>Precision is defined as the actual correct prediction divided by total prediction made by model.</a:t>
            </a:r>
            <a:br>
              <a:rPr lang="en-US" sz="2000"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F1 Score: </a:t>
            </a:r>
            <a:r>
              <a:rPr lang="en-US" sz="2000" b="0" dirty="0">
                <a:latin typeface="Times New Roman" panose="02020603050405020304" pitchFamily="18" charset="0"/>
                <a:cs typeface="Times New Roman" panose="02020603050405020304" pitchFamily="18" charset="0"/>
              </a:rPr>
              <a:t>F1 score is a weighted average of precision and recall.</a:t>
            </a:r>
            <a:br>
              <a:rPr lang="en-US" sz="2000" b="0" dirty="0">
                <a:latin typeface="Times New Roman" panose="02020603050405020304" pitchFamily="18" charset="0"/>
                <a:cs typeface="Times New Roman" panose="02020603050405020304" pitchFamily="18" charset="0"/>
              </a:rPr>
            </a:br>
            <a:br>
              <a:rPr lang="en-US" sz="2000" b="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Confusion Matrix: </a:t>
            </a:r>
            <a:r>
              <a:rPr lang="en-US" sz="2000" b="0" dirty="0">
                <a:latin typeface="Times New Roman" panose="02020603050405020304" pitchFamily="18" charset="0"/>
                <a:cs typeface="Times New Roman" panose="02020603050405020304" pitchFamily="18" charset="0"/>
              </a:rPr>
              <a:t>Confusion Matrix is a table that summarizes how successful the classification model is at predicting examples belonging to various classes. One axis of the confusion matrix is the label that the model predicted, and the other axis is called actual label.</a:t>
            </a:r>
            <a:endParaRPr lang="en-US" sz="2000" b="0" dirty="0"/>
          </a:p>
        </p:txBody>
      </p:sp>
    </p:spTree>
    <p:extLst>
      <p:ext uri="{BB962C8B-B14F-4D97-AF65-F5344CB8AC3E}">
        <p14:creationId xmlns:p14="http://schemas.microsoft.com/office/powerpoint/2010/main" val="3069956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917F7-13B9-52DF-756B-F60ABE8C8B61}"/>
              </a:ext>
            </a:extLst>
          </p:cNvPr>
          <p:cNvSpPr>
            <a:spLocks noGrp="1"/>
          </p:cNvSpPr>
          <p:nvPr>
            <p:ph type="title"/>
          </p:nvPr>
        </p:nvSpPr>
        <p:spPr>
          <a:xfrm>
            <a:off x="714375" y="385764"/>
            <a:ext cx="7186610" cy="671511"/>
          </a:xfrm>
        </p:spPr>
        <p:txBody>
          <a:bodyPr>
            <a:normAutofit/>
          </a:bodyPr>
          <a:lstStyle/>
          <a:p>
            <a:r>
              <a:rPr lang="en-US" sz="3600" dirty="0">
                <a:latin typeface="Times New Roman" panose="02020603050405020304" pitchFamily="18" charset="0"/>
                <a:cs typeface="Times New Roman" panose="02020603050405020304" pitchFamily="18" charset="0"/>
              </a:rPr>
              <a:t>Gaussian Naïve Bayes</a:t>
            </a:r>
          </a:p>
        </p:txBody>
      </p:sp>
      <p:pic>
        <p:nvPicPr>
          <p:cNvPr id="5" name="Picture 4" descr="Chart&#10;&#10;Description automatically generated with medium confidence">
            <a:extLst>
              <a:ext uri="{FF2B5EF4-FFF2-40B4-BE49-F238E27FC236}">
                <a16:creationId xmlns:a16="http://schemas.microsoft.com/office/drawing/2014/main" id="{9EB3A9A8-69F9-F47C-257F-D1FC47E31699}"/>
              </a:ext>
            </a:extLst>
          </p:cNvPr>
          <p:cNvPicPr>
            <a:picLocks noChangeAspect="1"/>
          </p:cNvPicPr>
          <p:nvPr/>
        </p:nvPicPr>
        <p:blipFill>
          <a:blip r:embed="rId2"/>
          <a:stretch>
            <a:fillRect/>
          </a:stretch>
        </p:blipFill>
        <p:spPr>
          <a:xfrm>
            <a:off x="565150" y="1368131"/>
            <a:ext cx="6157913" cy="4534376"/>
          </a:xfrm>
          <a:prstGeom prst="rect">
            <a:avLst/>
          </a:prstGeom>
        </p:spPr>
      </p:pic>
      <p:sp>
        <p:nvSpPr>
          <p:cNvPr id="6" name="TextBox 5">
            <a:extLst>
              <a:ext uri="{FF2B5EF4-FFF2-40B4-BE49-F238E27FC236}">
                <a16:creationId xmlns:a16="http://schemas.microsoft.com/office/drawing/2014/main" id="{0AEFD9C2-8563-619F-D7C2-10001F701A1B}"/>
              </a:ext>
            </a:extLst>
          </p:cNvPr>
          <p:cNvSpPr txBox="1"/>
          <p:nvPr/>
        </p:nvSpPr>
        <p:spPr>
          <a:xfrm>
            <a:off x="7303625" y="1203767"/>
            <a:ext cx="3935393" cy="4770537"/>
          </a:xfrm>
          <a:prstGeom prst="rect">
            <a:avLst/>
          </a:prstGeom>
          <a:noFill/>
        </p:spPr>
        <p:txBody>
          <a:bodyPr wrap="square" rtlCol="0">
            <a:spAutoFit/>
          </a:bodyPr>
          <a:lstStyle/>
          <a:p>
            <a:pPr marL="285750" indent="-28575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It is a very simple classification that can make strong assumptions on every input variable independence.</a:t>
            </a:r>
          </a:p>
          <a:p>
            <a:pPr marL="285750" indent="-285750">
              <a:buFont typeface="Arial" panose="020B0604020202020204" pitchFamily="34" charset="0"/>
              <a:buChar char="•"/>
            </a:pPr>
            <a:endParaRPr lang="en-US" sz="19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900" b="0" i="0" u="none" strike="noStrike" dirty="0">
                <a:solidFill>
                  <a:srgbClr val="000000"/>
                </a:solidFill>
                <a:effectLst/>
                <a:latin typeface="Times New Roman" panose="02020603050405020304" pitchFamily="18" charset="0"/>
                <a:cs typeface="Times New Roman" panose="02020603050405020304" pitchFamily="18" charset="0"/>
              </a:rPr>
              <a:t>The Gaussian Naive Bayes has given the accuracy of 68% which is not so great, and the Recall is 68%, Precision is 88%, F1 score is 68%. </a:t>
            </a:r>
          </a:p>
          <a:p>
            <a:pPr marL="285750" indent="-285750">
              <a:buFont typeface="Arial" panose="020B0604020202020204" pitchFamily="34" charset="0"/>
              <a:buChar char="•"/>
            </a:pPr>
            <a:endParaRPr lang="en-US" sz="19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900" b="0" i="0" u="none" strike="noStrike" dirty="0">
                <a:solidFill>
                  <a:srgbClr val="000000"/>
                </a:solidFill>
                <a:effectLst/>
                <a:latin typeface="Times New Roman" panose="02020603050405020304" pitchFamily="18" charset="0"/>
                <a:cs typeface="Times New Roman" panose="02020603050405020304" pitchFamily="18" charset="0"/>
              </a:rPr>
              <a:t>And coming to the confusion matrix </a:t>
            </a:r>
            <a:r>
              <a:rPr lang="en-US" sz="1900" dirty="0">
                <a:solidFill>
                  <a:srgbClr val="000000"/>
                </a:solidFill>
                <a:latin typeface="Times New Roman" panose="02020603050405020304" pitchFamily="18" charset="0"/>
                <a:cs typeface="Times New Roman" panose="02020603050405020304" pitchFamily="18" charset="0"/>
              </a:rPr>
              <a:t>we</a:t>
            </a:r>
            <a:r>
              <a:rPr lang="en-US" sz="1900" b="0" i="0" u="none" strike="noStrike" dirty="0">
                <a:solidFill>
                  <a:srgbClr val="000000"/>
                </a:solidFill>
                <a:effectLst/>
                <a:latin typeface="Times New Roman" panose="02020603050405020304" pitchFamily="18" charset="0"/>
                <a:cs typeface="Times New Roman" panose="02020603050405020304" pitchFamily="18" charset="0"/>
              </a:rPr>
              <a:t> see that it has predicted Slight more accurately, but the prediction is less for the others. so, </a:t>
            </a:r>
            <a:r>
              <a:rPr lang="en-US" sz="1900" dirty="0">
                <a:solidFill>
                  <a:srgbClr val="000000"/>
                </a:solidFill>
                <a:latin typeface="Times New Roman" panose="02020603050405020304" pitchFamily="18" charset="0"/>
                <a:cs typeface="Times New Roman" panose="02020603050405020304" pitchFamily="18" charset="0"/>
              </a:rPr>
              <a:t>I</a:t>
            </a:r>
            <a:r>
              <a:rPr lang="en-US" sz="1900" b="0" i="0" u="none" strike="noStrike" dirty="0">
                <a:solidFill>
                  <a:srgbClr val="000000"/>
                </a:solidFill>
                <a:effectLst/>
                <a:latin typeface="Times New Roman" panose="02020603050405020304" pitchFamily="18" charset="0"/>
                <a:cs typeface="Times New Roman" panose="02020603050405020304" pitchFamily="18" charset="0"/>
              </a:rPr>
              <a:t> think this is not good for the analysis.</a:t>
            </a:r>
            <a:endParaRPr lang="en-US" sz="19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406143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1DD66-CD08-1D24-68F3-9F6D79FBC3CB}"/>
              </a:ext>
            </a:extLst>
          </p:cNvPr>
          <p:cNvSpPr>
            <a:spLocks noGrp="1"/>
          </p:cNvSpPr>
          <p:nvPr>
            <p:ph type="title"/>
          </p:nvPr>
        </p:nvSpPr>
        <p:spPr>
          <a:xfrm>
            <a:off x="474562" y="300942"/>
            <a:ext cx="2963119" cy="636607"/>
          </a:xfrm>
        </p:spPr>
        <p:txBody>
          <a:bodyPr>
            <a:normAutofit fontScale="90000"/>
          </a:bodyPr>
          <a:lstStyle/>
          <a:p>
            <a:r>
              <a:rPr lang="en-US" sz="3600" dirty="0">
                <a:latin typeface="Times New Roman" panose="02020603050405020304" pitchFamily="18" charset="0"/>
                <a:cs typeface="Times New Roman" panose="02020603050405020304" pitchFamily="18" charset="0"/>
              </a:rPr>
              <a:t>KNN Model</a:t>
            </a:r>
          </a:p>
        </p:txBody>
      </p:sp>
      <p:pic>
        <p:nvPicPr>
          <p:cNvPr id="5" name="Picture 4" descr="Chart&#10;&#10;Description automatically generated">
            <a:extLst>
              <a:ext uri="{FF2B5EF4-FFF2-40B4-BE49-F238E27FC236}">
                <a16:creationId xmlns:a16="http://schemas.microsoft.com/office/drawing/2014/main" id="{FFBD1C75-D6FF-E822-F9E6-2B6997DC6FCB}"/>
              </a:ext>
            </a:extLst>
          </p:cNvPr>
          <p:cNvPicPr>
            <a:picLocks noChangeAspect="1"/>
          </p:cNvPicPr>
          <p:nvPr/>
        </p:nvPicPr>
        <p:blipFill>
          <a:blip r:embed="rId2"/>
          <a:stretch>
            <a:fillRect/>
          </a:stretch>
        </p:blipFill>
        <p:spPr>
          <a:xfrm>
            <a:off x="424720" y="1085850"/>
            <a:ext cx="5409043" cy="4729163"/>
          </a:xfrm>
          <a:prstGeom prst="rect">
            <a:avLst/>
          </a:prstGeom>
        </p:spPr>
      </p:pic>
      <p:sp>
        <p:nvSpPr>
          <p:cNvPr id="6" name="TextBox 5">
            <a:extLst>
              <a:ext uri="{FF2B5EF4-FFF2-40B4-BE49-F238E27FC236}">
                <a16:creationId xmlns:a16="http://schemas.microsoft.com/office/drawing/2014/main" id="{76EB37A2-1111-AE1D-0EE3-FCD450C670D4}"/>
              </a:ext>
            </a:extLst>
          </p:cNvPr>
          <p:cNvSpPr txBox="1"/>
          <p:nvPr/>
        </p:nvSpPr>
        <p:spPr>
          <a:xfrm>
            <a:off x="6713316" y="1085850"/>
            <a:ext cx="4572000" cy="4401205"/>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K-Nearest Neighbors Algorithm is a powerful algorithm to make the predictions. Here we are using KNN algorithm by taking 'n_neighbors' with 4.</a:t>
            </a: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 The KNN has given the accuracy of 73% which is better than naive bayes, and the Recall, Precision, F1 score is also 73%. </a:t>
            </a:r>
          </a:p>
          <a:p>
            <a:pPr marL="285750" indent="-285750">
              <a:buFont typeface="Arial" panose="020B0604020202020204" pitchFamily="34" charset="0"/>
              <a:buChar char="•"/>
            </a:pPr>
            <a:endParaRPr lang="en-US" sz="20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And coming the the confusion matrix </a:t>
            </a:r>
            <a:r>
              <a:rPr lang="en-US" sz="2000" dirty="0">
                <a:solidFill>
                  <a:srgbClr val="000000"/>
                </a:solidFill>
                <a:latin typeface="Times New Roman" panose="02020603050405020304" pitchFamily="18" charset="0"/>
                <a:cs typeface="Times New Roman" panose="02020603050405020304" pitchFamily="18" charset="0"/>
              </a:rPr>
              <a:t>I</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see that true positives are also improved but let's try some other models.</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82142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B3017-D951-BD39-6D3A-2A9D37EFE9CA}"/>
              </a:ext>
            </a:extLst>
          </p:cNvPr>
          <p:cNvSpPr>
            <a:spLocks noGrp="1"/>
          </p:cNvSpPr>
          <p:nvPr>
            <p:ph type="title"/>
          </p:nvPr>
        </p:nvSpPr>
        <p:spPr>
          <a:xfrm>
            <a:off x="451414" y="289368"/>
            <a:ext cx="3125163" cy="601883"/>
          </a:xfrm>
        </p:spPr>
        <p:txBody>
          <a:bodyPr>
            <a:normAutofit fontScale="90000"/>
          </a:bodyPr>
          <a:lstStyle/>
          <a:p>
            <a:r>
              <a:rPr lang="en-US" sz="3600" dirty="0">
                <a:latin typeface="Times New Roman" panose="02020603050405020304" pitchFamily="18" charset="0"/>
                <a:cs typeface="Times New Roman" panose="02020603050405020304" pitchFamily="18" charset="0"/>
              </a:rPr>
              <a:t>Decision Tree</a:t>
            </a:r>
          </a:p>
        </p:txBody>
      </p:sp>
      <p:pic>
        <p:nvPicPr>
          <p:cNvPr id="5" name="Picture 4" descr="Chart, waterfall chart&#10;&#10;Description automatically generated">
            <a:extLst>
              <a:ext uri="{FF2B5EF4-FFF2-40B4-BE49-F238E27FC236}">
                <a16:creationId xmlns:a16="http://schemas.microsoft.com/office/drawing/2014/main" id="{58A046D1-585F-57DE-BD20-874993BF2CE4}"/>
              </a:ext>
            </a:extLst>
          </p:cNvPr>
          <p:cNvPicPr>
            <a:picLocks noChangeAspect="1"/>
          </p:cNvPicPr>
          <p:nvPr/>
        </p:nvPicPr>
        <p:blipFill>
          <a:blip r:embed="rId2"/>
          <a:stretch>
            <a:fillRect/>
          </a:stretch>
        </p:blipFill>
        <p:spPr>
          <a:xfrm>
            <a:off x="309562" y="891251"/>
            <a:ext cx="5786438" cy="4941703"/>
          </a:xfrm>
          <a:prstGeom prst="rect">
            <a:avLst/>
          </a:prstGeom>
        </p:spPr>
      </p:pic>
      <p:sp>
        <p:nvSpPr>
          <p:cNvPr id="6" name="TextBox 5">
            <a:extLst>
              <a:ext uri="{FF2B5EF4-FFF2-40B4-BE49-F238E27FC236}">
                <a16:creationId xmlns:a16="http://schemas.microsoft.com/office/drawing/2014/main" id="{1D0BAF88-DD76-4E0C-E3E3-A2BE4F2A90BE}"/>
              </a:ext>
            </a:extLst>
          </p:cNvPr>
          <p:cNvSpPr txBox="1"/>
          <p:nvPr/>
        </p:nvSpPr>
        <p:spPr>
          <a:xfrm>
            <a:off x="6528122" y="983848"/>
            <a:ext cx="4745619" cy="3785652"/>
          </a:xfrm>
          <a:prstGeom prst="rect">
            <a:avLst/>
          </a:prstGeom>
          <a:noFill/>
        </p:spPr>
        <p:txBody>
          <a:bodyPr wrap="square" rtlCol="0">
            <a:spAutoFit/>
          </a:bodyPr>
          <a:lstStyle/>
          <a:p>
            <a:pPr marL="285750" indent="-285750">
              <a:buFont typeface="Arial" panose="020B0604020202020204" pitchFamily="34" charset="0"/>
              <a:buChar char="•"/>
            </a:pPr>
            <a:r>
              <a:rPr lang="en-US" sz="2000" spc="1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 Decision tree is a support tool with a tree-like structure that models probable outcomes, cost of resources, utilities, and possible consequences. </a:t>
            </a:r>
          </a:p>
          <a:p>
            <a:pPr marL="285750" indent="-285750">
              <a:buFont typeface="Arial" panose="020B0604020202020204" pitchFamily="34" charset="0"/>
              <a:buChar char="•"/>
            </a:pPr>
            <a:endParaRPr lang="en-US" sz="2000" spc="15"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The Decision tree has given the accuracy of 96% which is so good, and the Recall, Precision, F1 score is also 96.3%. </a:t>
            </a:r>
          </a:p>
          <a:p>
            <a:pPr marL="285750" indent="-285750">
              <a:buFont typeface="Arial" panose="020B0604020202020204" pitchFamily="34" charset="0"/>
              <a:buChar char="•"/>
            </a:pPr>
            <a:endParaRPr lang="en-US" sz="20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And coming to the confusion matrix </a:t>
            </a:r>
            <a:r>
              <a:rPr lang="en-US" sz="2000" dirty="0">
                <a:solidFill>
                  <a:srgbClr val="000000"/>
                </a:solidFill>
                <a:latin typeface="Times New Roman" panose="02020603050405020304" pitchFamily="18" charset="0"/>
                <a:cs typeface="Times New Roman" panose="02020603050405020304" pitchFamily="18" charset="0"/>
              </a:rPr>
              <a:t>I</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see that it has predicted more accurately compared to the other models.</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38650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7" name="Rectangle 106">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9" name="Group 108">
            <a:extLst>
              <a:ext uri="{FF2B5EF4-FFF2-40B4-BE49-F238E27FC236}">
                <a16:creationId xmlns:a16="http://schemas.microsoft.com/office/drawing/2014/main" id="{7A00BDF4-7643-A942-A588-F24E4E09AA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10" name="Freeform 32">
              <a:extLst>
                <a:ext uri="{FF2B5EF4-FFF2-40B4-BE49-F238E27FC236}">
                  <a16:creationId xmlns:a16="http://schemas.microsoft.com/office/drawing/2014/main" id="{90B25A21-16B9-8D47-928B-2367A0B8C0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1" name="Freeform 34">
              <a:extLst>
                <a:ext uri="{FF2B5EF4-FFF2-40B4-BE49-F238E27FC236}">
                  <a16:creationId xmlns:a16="http://schemas.microsoft.com/office/drawing/2014/main" id="{E5E64190-3AC0-0A48-9917-5FAE935A85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2" name="Freeform 47">
              <a:extLst>
                <a:ext uri="{FF2B5EF4-FFF2-40B4-BE49-F238E27FC236}">
                  <a16:creationId xmlns:a16="http://schemas.microsoft.com/office/drawing/2014/main" id="{AE71CDB8-B430-F14E-99C8-E6AAB8E21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3" name="Freeform 48">
              <a:extLst>
                <a:ext uri="{FF2B5EF4-FFF2-40B4-BE49-F238E27FC236}">
                  <a16:creationId xmlns:a16="http://schemas.microsoft.com/office/drawing/2014/main" id="{DCA37B0A-FCCC-7642-B70D-56AD50049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2F74113-244F-E5F1-8B44-3353F41B0FBD}"/>
              </a:ext>
            </a:extLst>
          </p:cNvPr>
          <p:cNvSpPr>
            <a:spLocks noGrp="1"/>
          </p:cNvSpPr>
          <p:nvPr>
            <p:ph type="title"/>
          </p:nvPr>
        </p:nvSpPr>
        <p:spPr>
          <a:xfrm>
            <a:off x="5224243" y="770890"/>
            <a:ext cx="6400999" cy="849566"/>
          </a:xfrm>
        </p:spPr>
        <p:txBody>
          <a:bodyPr vert="horz" lIns="91440" tIns="45720" rIns="91440" bIns="45720" rtlCol="0" anchor="t">
            <a:normAutofit/>
          </a:bodyPr>
          <a:lstStyle/>
          <a:p>
            <a:r>
              <a:rPr lang="en-US" dirty="0">
                <a:solidFill>
                  <a:schemeClr val="accent2">
                    <a:lumMod val="75000"/>
                  </a:schemeClr>
                </a:solidFill>
                <a:latin typeface="Times New Roman" panose="02020603050405020304" pitchFamily="18" charset="0"/>
                <a:cs typeface="Times New Roman" panose="02020603050405020304" pitchFamily="18" charset="0"/>
              </a:rPr>
              <a:t>CONTENT</a:t>
            </a:r>
          </a:p>
        </p:txBody>
      </p:sp>
      <p:sp>
        <p:nvSpPr>
          <p:cNvPr id="6" name="TextBox 5">
            <a:extLst>
              <a:ext uri="{FF2B5EF4-FFF2-40B4-BE49-F238E27FC236}">
                <a16:creationId xmlns:a16="http://schemas.microsoft.com/office/drawing/2014/main" id="{E6CED29A-F429-0691-E55A-092FD893F727}"/>
              </a:ext>
            </a:extLst>
          </p:cNvPr>
          <p:cNvSpPr txBox="1"/>
          <p:nvPr/>
        </p:nvSpPr>
        <p:spPr>
          <a:xfrm>
            <a:off x="5224243" y="1825773"/>
            <a:ext cx="6400999" cy="3935455"/>
          </a:xfrm>
          <a:prstGeom prst="rect">
            <a:avLst/>
          </a:prstGeom>
        </p:spPr>
        <p:txBody>
          <a:bodyPr vert="horz" lIns="91440" tIns="45720" rIns="91440" bIns="45720" rtlCol="0">
            <a:normAutofit/>
          </a:bodyPr>
          <a:lstStyle/>
          <a:p>
            <a:pPr marL="285750" indent="-228600">
              <a:spcBef>
                <a:spcPts val="9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Overview</a:t>
            </a:r>
          </a:p>
          <a:p>
            <a:pPr marL="285750" indent="-228600">
              <a:spcBef>
                <a:spcPts val="9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Steps performed for Analysis</a:t>
            </a:r>
          </a:p>
          <a:p>
            <a:pPr marL="285750" indent="-228600">
              <a:spcBef>
                <a:spcPts val="9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Data collection from source</a:t>
            </a:r>
          </a:p>
          <a:p>
            <a:pPr marL="285750" indent="-228600">
              <a:spcBef>
                <a:spcPts val="9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Data preprocessing</a:t>
            </a:r>
          </a:p>
          <a:p>
            <a:pPr marL="285750" indent="-228600">
              <a:spcBef>
                <a:spcPts val="9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Data Visualization</a:t>
            </a:r>
          </a:p>
          <a:p>
            <a:pPr marL="285750" indent="-228600">
              <a:spcBef>
                <a:spcPts val="9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Data Modelling</a:t>
            </a:r>
          </a:p>
          <a:p>
            <a:pPr marL="285750" indent="-228600">
              <a:spcBef>
                <a:spcPts val="900"/>
              </a:spcBef>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Conclusion</a:t>
            </a:r>
          </a:p>
          <a:p>
            <a:pPr marL="285750" indent="-228600">
              <a:spcBef>
                <a:spcPts val="900"/>
              </a:spcBef>
              <a:buFont typeface="Arial" panose="020B0604020202020204" pitchFamily="34" charset="0"/>
              <a:buChar char="•"/>
            </a:pPr>
            <a:endParaRPr lang="en-US" dirty="0"/>
          </a:p>
        </p:txBody>
      </p:sp>
      <p:pic>
        <p:nvPicPr>
          <p:cNvPr id="103" name="Picture 102" descr="Person writing on a notepad">
            <a:extLst>
              <a:ext uri="{FF2B5EF4-FFF2-40B4-BE49-F238E27FC236}">
                <a16:creationId xmlns:a16="http://schemas.microsoft.com/office/drawing/2014/main" id="{C0EDC355-E08D-42C4-221B-B6F6DE5B8314}"/>
              </a:ext>
            </a:extLst>
          </p:cNvPr>
          <p:cNvPicPr>
            <a:picLocks noChangeAspect="1"/>
          </p:cNvPicPr>
          <p:nvPr/>
        </p:nvPicPr>
        <p:blipFill rotWithShape="1">
          <a:blip r:embed="rId2"/>
          <a:srcRect l="26783" r="19398"/>
          <a:stretch/>
        </p:blipFill>
        <p:spPr>
          <a:xfrm>
            <a:off x="20" y="1"/>
            <a:ext cx="4657325" cy="6857999"/>
          </a:xfrm>
          <a:prstGeom prst="rect">
            <a:avLst/>
          </a:prstGeom>
        </p:spPr>
      </p:pic>
      <p:cxnSp>
        <p:nvCxnSpPr>
          <p:cNvPr id="115" name="Straight Connector 114">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24243" y="6087110"/>
            <a:ext cx="6400999"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03470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10CC3-2A94-D8A0-3483-ACD5BED278C1}"/>
              </a:ext>
            </a:extLst>
          </p:cNvPr>
          <p:cNvSpPr>
            <a:spLocks noGrp="1"/>
          </p:cNvSpPr>
          <p:nvPr>
            <p:ph type="title"/>
          </p:nvPr>
        </p:nvSpPr>
        <p:spPr>
          <a:xfrm>
            <a:off x="335666" y="277792"/>
            <a:ext cx="5405377" cy="717631"/>
          </a:xfrm>
        </p:spPr>
        <p:txBody>
          <a:bodyPr>
            <a:normAutofit/>
          </a:bodyPr>
          <a:lstStyle/>
          <a:p>
            <a:r>
              <a:rPr lang="en-US" sz="3600" dirty="0">
                <a:latin typeface="Times New Roman" panose="02020603050405020304" pitchFamily="18" charset="0"/>
                <a:cs typeface="Times New Roman" panose="02020603050405020304" pitchFamily="18" charset="0"/>
              </a:rPr>
              <a:t>Random Forest Classifier</a:t>
            </a:r>
          </a:p>
        </p:txBody>
      </p:sp>
      <p:pic>
        <p:nvPicPr>
          <p:cNvPr id="5" name="Picture 4" descr="A picture containing chart&#10;&#10;Description automatically generated">
            <a:extLst>
              <a:ext uri="{FF2B5EF4-FFF2-40B4-BE49-F238E27FC236}">
                <a16:creationId xmlns:a16="http://schemas.microsoft.com/office/drawing/2014/main" id="{82530580-5242-6504-D15A-E830DC9DECA8}"/>
              </a:ext>
            </a:extLst>
          </p:cNvPr>
          <p:cNvPicPr>
            <a:picLocks noChangeAspect="1"/>
          </p:cNvPicPr>
          <p:nvPr/>
        </p:nvPicPr>
        <p:blipFill>
          <a:blip r:embed="rId2"/>
          <a:stretch>
            <a:fillRect/>
          </a:stretch>
        </p:blipFill>
        <p:spPr>
          <a:xfrm>
            <a:off x="335666" y="995422"/>
            <a:ext cx="6163115" cy="4490977"/>
          </a:xfrm>
          <a:prstGeom prst="rect">
            <a:avLst/>
          </a:prstGeom>
        </p:spPr>
      </p:pic>
      <p:sp>
        <p:nvSpPr>
          <p:cNvPr id="6" name="TextBox 5">
            <a:extLst>
              <a:ext uri="{FF2B5EF4-FFF2-40B4-BE49-F238E27FC236}">
                <a16:creationId xmlns:a16="http://schemas.microsoft.com/office/drawing/2014/main" id="{D63DF723-EE64-7C25-7659-BCC8AC2C9771}"/>
              </a:ext>
            </a:extLst>
          </p:cNvPr>
          <p:cNvSpPr txBox="1"/>
          <p:nvPr/>
        </p:nvSpPr>
        <p:spPr>
          <a:xfrm>
            <a:off x="7002684" y="995422"/>
            <a:ext cx="4548851" cy="4678204"/>
          </a:xfrm>
          <a:prstGeom prst="rect">
            <a:avLst/>
          </a:prstGeom>
          <a:noFill/>
        </p:spPr>
        <p:txBody>
          <a:bodyPr wrap="square" rtlCol="0">
            <a:spAutoFit/>
          </a:bodyPr>
          <a:lstStyle/>
          <a:p>
            <a:pPr marL="285750" marR="0" indent="-285750">
              <a:spcBef>
                <a:spcPts val="0"/>
              </a:spcBef>
              <a:spcAft>
                <a:spcPts val="0"/>
              </a:spcAft>
              <a:buFont typeface="Arial" panose="020B0604020202020204" pitchFamily="34" charset="0"/>
              <a:buChar char="•"/>
            </a:pPr>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Random forest is a supervised learning algorithm, mostly used because of its simplicity and diversity (used for both classification and regression).</a:t>
            </a:r>
          </a:p>
          <a:p>
            <a:pPr marL="285750" marR="0" indent="-285750">
              <a:spcBef>
                <a:spcPts val="0"/>
              </a:spcBef>
              <a:spcAft>
                <a:spcPts val="0"/>
              </a:spcAft>
              <a:buFont typeface="Arial" panose="020B0604020202020204" pitchFamily="34" charset="0"/>
              <a:buChar char="•"/>
            </a:pPr>
            <a:endPar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The Random forest classifier has given the accuracy </a:t>
            </a:r>
            <a:r>
              <a:rPr lang="en-US" sz="2000" b="0" i="0" u="none" strike="noStrike">
                <a:solidFill>
                  <a:srgbClr val="000000"/>
                </a:solidFill>
                <a:effectLst/>
                <a:latin typeface="Times New Roman" panose="02020603050405020304" pitchFamily="18" charset="0"/>
                <a:cs typeface="Times New Roman" panose="02020603050405020304" pitchFamily="18" charset="0"/>
              </a:rPr>
              <a:t>of 96.4% </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which is same as decision tree, and the Recall, Precision, F1 score is </a:t>
            </a:r>
            <a:r>
              <a:rPr lang="en-US" sz="2000" b="0" i="0" u="none" strike="noStrike">
                <a:solidFill>
                  <a:srgbClr val="000000"/>
                </a:solidFill>
                <a:effectLst/>
                <a:latin typeface="Times New Roman" panose="02020603050405020304" pitchFamily="18" charset="0"/>
                <a:cs typeface="Times New Roman" panose="02020603050405020304" pitchFamily="18" charset="0"/>
              </a:rPr>
              <a:t>also 96.4%.</a:t>
            </a:r>
            <a:endParaRPr lang="en-US" sz="2000" b="0" i="0" u="none" strike="noStrike" dirty="0">
              <a:solidFill>
                <a:srgbClr val="000000"/>
              </a:solidFill>
              <a:effectLst/>
              <a:latin typeface="Times New Roman" panose="02020603050405020304" pitchFamily="18"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endParaRPr lang="en-US" sz="2000" dirty="0">
              <a:solidFill>
                <a:srgbClr val="000000"/>
              </a:solidFill>
              <a:latin typeface="Times New Roman" panose="02020603050405020304" pitchFamily="18"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 And coming the the confusion matrix </a:t>
            </a:r>
            <a:r>
              <a:rPr lang="en-US" sz="2000" dirty="0">
                <a:solidFill>
                  <a:srgbClr val="000000"/>
                </a:solidFill>
                <a:latin typeface="Times New Roman" panose="02020603050405020304" pitchFamily="18" charset="0"/>
                <a:cs typeface="Times New Roman" panose="02020603050405020304" pitchFamily="18" charset="0"/>
              </a:rPr>
              <a:t>I</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see that it has predicted more accurately compared to the other models.</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8013314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BF389-821A-3F15-7A0B-AF9C3E458CEB}"/>
              </a:ext>
            </a:extLst>
          </p:cNvPr>
          <p:cNvSpPr>
            <a:spLocks noGrp="1"/>
          </p:cNvSpPr>
          <p:nvPr>
            <p:ph type="title"/>
          </p:nvPr>
        </p:nvSpPr>
        <p:spPr>
          <a:xfrm>
            <a:off x="565150" y="770890"/>
            <a:ext cx="7335835" cy="768543"/>
          </a:xfrm>
        </p:spPr>
        <p:txBody>
          <a:bodyPr>
            <a:normAutofit/>
          </a:bodyPr>
          <a:lstStyle/>
          <a:p>
            <a:r>
              <a:rPr lang="en-US" sz="3600"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1682140C-B2F3-5C44-D767-F19AD06D1A7D}"/>
              </a:ext>
            </a:extLst>
          </p:cNvPr>
          <p:cNvSpPr>
            <a:spLocks noGrp="1"/>
          </p:cNvSpPr>
          <p:nvPr>
            <p:ph idx="1"/>
          </p:nvPr>
        </p:nvSpPr>
        <p:spPr>
          <a:xfrm>
            <a:off x="565150" y="1666754"/>
            <a:ext cx="10859063" cy="4664598"/>
          </a:xfrm>
        </p:spPr>
        <p:txBody>
          <a:bodyPr>
            <a:normAutofit/>
          </a:bodyPr>
          <a:lstStyle/>
          <a:p>
            <a:pPr algn="l">
              <a:buFont typeface="Arial" panose="020B0604020202020204" pitchFamily="34" charset="0"/>
              <a:buChar char="•"/>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First started with cleaning the data and data pre-processing.</a:t>
            </a:r>
          </a:p>
          <a:p>
            <a:pPr algn="l">
              <a:buFont typeface="Arial" panose="020B0604020202020204" pitchFamily="34" charset="0"/>
              <a:buChar char="•"/>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Next performed some visualizations, which shows that most of the accidents are during the working hours from 10-16 and </a:t>
            </a:r>
            <a:r>
              <a:rPr lang="en-US" sz="2000" dirty="0">
                <a:solidFill>
                  <a:srgbClr val="000000"/>
                </a:solidFill>
                <a:latin typeface="Times New Roman" panose="02020603050405020304" pitchFamily="18" charset="0"/>
                <a:cs typeface="Times New Roman" panose="02020603050405020304" pitchFamily="18" charset="0"/>
              </a:rPr>
              <a:t>I</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 see that there are a greater number of casualties in the nighttime that is from 22-6 </a:t>
            </a:r>
          </a:p>
          <a:p>
            <a:pPr algn="l">
              <a:buFont typeface="Arial" panose="020B0604020202020204" pitchFamily="34" charset="0"/>
              <a:buChar char="•"/>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There are a greater number of accidents during Friday compared to other days may be due to the weekend, whereas coming to severity of accidents there were more Slight accidents compared to Serious and Fatal.</a:t>
            </a:r>
          </a:p>
          <a:p>
            <a:pPr algn="l">
              <a:buFont typeface="Arial" panose="020B0604020202020204" pitchFamily="34" charset="0"/>
              <a:buChar char="•"/>
            </a:pPr>
            <a:r>
              <a:rPr lang="en-US" sz="2000" b="0" i="0" u="none" strike="noStrike" dirty="0">
                <a:solidFill>
                  <a:srgbClr val="000000"/>
                </a:solidFill>
                <a:effectLst/>
                <a:latin typeface="Times New Roman" panose="02020603050405020304" pitchFamily="18" charset="0"/>
                <a:cs typeface="Times New Roman" panose="02020603050405020304" pitchFamily="18" charset="0"/>
              </a:rPr>
              <a:t>Coming to the gender we can see that male are more involved compared to female in the accident. Male percentage is 69.55% whereas female count is 30.45% and the age between 26-35 are more involved in the accidents compared to 36-45.</a:t>
            </a:r>
          </a:p>
          <a:p>
            <a:r>
              <a:rPr lang="en-US" sz="2000" b="0" i="0" u="none" strike="noStrike" dirty="0">
                <a:solidFill>
                  <a:srgbClr val="000000"/>
                </a:solidFill>
                <a:effectLst/>
                <a:latin typeface="Times New Roman" panose="02020603050405020304" pitchFamily="18" charset="0"/>
                <a:cs typeface="Times New Roman" panose="02020603050405020304" pitchFamily="18" charset="0"/>
              </a:rPr>
              <a:t>Random forest classifier has been given the highest accuracy and confusion matrix in predicting the severity of accidents.</a:t>
            </a:r>
            <a:br>
              <a:rPr lang="en-US" sz="200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57760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EA608-393E-E8BD-272A-281882E69C48}"/>
              </a:ext>
            </a:extLst>
          </p:cNvPr>
          <p:cNvSpPr>
            <a:spLocks noGrp="1"/>
          </p:cNvSpPr>
          <p:nvPr>
            <p:ph type="title"/>
          </p:nvPr>
        </p:nvSpPr>
        <p:spPr>
          <a:xfrm>
            <a:off x="565150" y="770889"/>
            <a:ext cx="9192308" cy="5120625"/>
          </a:xfrm>
        </p:spPr>
        <p:txBody>
          <a:bodyPr>
            <a:normAutofit/>
          </a:bodyPr>
          <a:lstStyle/>
          <a:p>
            <a:r>
              <a:rPr lang="en-US" sz="2400" dirty="0">
                <a:latin typeface="Times New Roman" panose="02020603050405020304" pitchFamily="18" charset="0"/>
                <a:cs typeface="Times New Roman" panose="02020603050405020304" pitchFamily="18" charset="0"/>
              </a:rPr>
              <a:t>Conclusion</a:t>
            </a:r>
            <a:br>
              <a:rPr lang="en-US" sz="2400" dirty="0">
                <a:latin typeface="Times New Roman" panose="02020603050405020304" pitchFamily="18" charset="0"/>
                <a:cs typeface="Times New Roman" panose="02020603050405020304" pitchFamily="18" charset="0"/>
              </a:rPr>
            </a:br>
            <a:br>
              <a:rPr lang="en-US" sz="2400" b="0" dirty="0">
                <a:latin typeface="Times New Roman" panose="02020603050405020304" pitchFamily="18" charset="0"/>
                <a:cs typeface="Times New Roman" panose="02020603050405020304" pitchFamily="18" charset="0"/>
              </a:rPr>
            </a:br>
            <a:r>
              <a:rPr lang="en-US" sz="2400" b="0" dirty="0">
                <a:latin typeface="Times New Roman" panose="02020603050405020304" pitchFamily="18" charset="0"/>
                <a:cs typeface="Times New Roman" panose="02020603050405020304" pitchFamily="18" charset="0"/>
              </a:rPr>
              <a:t>As my idea of the project is to predict the severity of accidents using the machine learning models which I have mentioned , the analysis which I have got by the end of the project can be helpful for either police department or government of UK in taking necessary steps and to reduce the number of accidents from occurring.</a:t>
            </a: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47594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99FE6-223B-F7BF-07B2-A1E41E76EAD6}"/>
              </a:ext>
            </a:extLst>
          </p:cNvPr>
          <p:cNvSpPr>
            <a:spLocks noGrp="1"/>
          </p:cNvSpPr>
          <p:nvPr>
            <p:ph type="title"/>
          </p:nvPr>
        </p:nvSpPr>
        <p:spPr>
          <a:xfrm>
            <a:off x="2650602" y="2222339"/>
            <a:ext cx="7002684" cy="1331090"/>
          </a:xfrm>
        </p:spPr>
        <p:txBody>
          <a:bodyPr>
            <a:normAutofit/>
          </a:bodyPr>
          <a:lstStyle/>
          <a:p>
            <a:pPr algn="ctr"/>
            <a:r>
              <a:rPr lang="en-US" sz="3600" dirty="0">
                <a:latin typeface="Times New Roman" panose="02020603050405020304" pitchFamily="18" charset="0"/>
                <a:cs typeface="Times New Roman" panose="02020603050405020304" pitchFamily="18" charset="0"/>
              </a:rPr>
              <a:t>GitHub Link</a:t>
            </a:r>
            <a:br>
              <a:rPr lang="en-US" sz="3600" dirty="0">
                <a:latin typeface="Times New Roman" panose="02020603050405020304" pitchFamily="18" charset="0"/>
                <a:cs typeface="Times New Roman" panose="02020603050405020304" pitchFamily="18" charset="0"/>
              </a:rPr>
            </a:br>
            <a:r>
              <a:rPr lang="en-US" sz="2000" b="0" dirty="0">
                <a:latin typeface="Times New Roman" panose="02020603050405020304" pitchFamily="18" charset="0"/>
                <a:cs typeface="Times New Roman" panose="02020603050405020304" pitchFamily="18" charset="0"/>
                <a:hlinkClick r:id="rId2"/>
              </a:rPr>
              <a:t>https://github.com/keerthichittimalla/Accidents-in-UK.git</a:t>
            </a:r>
            <a:r>
              <a:rPr lang="en-US" sz="2000" b="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1388605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E461E-FBBE-1B67-C39B-4F19CD71DB19}"/>
              </a:ext>
            </a:extLst>
          </p:cNvPr>
          <p:cNvSpPr>
            <a:spLocks noGrp="1"/>
          </p:cNvSpPr>
          <p:nvPr>
            <p:ph type="title"/>
          </p:nvPr>
        </p:nvSpPr>
        <p:spPr>
          <a:xfrm>
            <a:off x="565150" y="428264"/>
            <a:ext cx="7335835" cy="555584"/>
          </a:xfrm>
        </p:spPr>
        <p:txBody>
          <a:bodyPr>
            <a:noAutofit/>
          </a:bodyPr>
          <a:lstStyle/>
          <a:p>
            <a:r>
              <a:rPr lang="en-US" sz="3200" dirty="0">
                <a:latin typeface="Times New Roman" panose="02020603050405020304" pitchFamily="18" charset="0"/>
                <a:cs typeface="Times New Roman" panose="02020603050405020304" pitchFamily="18" charset="0"/>
              </a:rPr>
              <a:t>References</a:t>
            </a:r>
          </a:p>
        </p:txBody>
      </p:sp>
      <p:sp>
        <p:nvSpPr>
          <p:cNvPr id="4" name="TextBox 3">
            <a:extLst>
              <a:ext uri="{FF2B5EF4-FFF2-40B4-BE49-F238E27FC236}">
                <a16:creationId xmlns:a16="http://schemas.microsoft.com/office/drawing/2014/main" id="{E87C7AF4-8C6C-087F-2630-2680C0D1D974}"/>
              </a:ext>
            </a:extLst>
          </p:cNvPr>
          <p:cNvSpPr txBox="1"/>
          <p:nvPr/>
        </p:nvSpPr>
        <p:spPr>
          <a:xfrm>
            <a:off x="740780" y="1342662"/>
            <a:ext cx="9803757" cy="498598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Sarang </a:t>
            </a:r>
            <a:r>
              <a:rPr lang="en-US" sz="2000" dirty="0" err="1">
                <a:latin typeface="Times New Roman" panose="02020603050405020304" pitchFamily="18" charset="0"/>
                <a:cs typeface="Times New Roman" panose="02020603050405020304" pitchFamily="18" charset="0"/>
              </a:rPr>
              <a:t>Narkhede</a:t>
            </a:r>
            <a:r>
              <a:rPr lang="en-US" sz="2000" dirty="0">
                <a:latin typeface="Times New Roman" panose="02020603050405020304" pitchFamily="18" charset="0"/>
                <a:cs typeface="Times New Roman" panose="02020603050405020304" pitchFamily="18" charset="0"/>
              </a:rPr>
              <a:t>. (May 9, 2018). Understanding Confusion Matrix</a:t>
            </a:r>
          </a:p>
          <a:p>
            <a:r>
              <a:rPr lang="en-US" sz="2000" b="0" i="0" u="none" strike="noStrike" dirty="0">
                <a:solidFill>
                  <a:srgbClr val="24292F"/>
                </a:solidFill>
                <a:effectLst/>
                <a:latin typeface="Times New Roman" panose="02020603050405020304" pitchFamily="18" charset="0"/>
                <a:cs typeface="Times New Roman" panose="02020603050405020304" pitchFamily="18" charset="0"/>
                <a:hlinkClick r:id="rId2"/>
              </a:rPr>
              <a:t>https://towardsdatascience.com/understanding-confusion-matrix-a9ad42dcfd62</a:t>
            </a:r>
            <a:endParaRPr lang="en-US" sz="2000" b="0" i="0" dirty="0">
              <a:solidFill>
                <a:srgbClr val="24292F"/>
              </a:solidFill>
              <a:effectLst/>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Himanshu Singh. (Jun 7, 2018). Supervised Learning Methods using Python</a:t>
            </a:r>
          </a:p>
          <a:p>
            <a:r>
              <a:rPr lang="en-US" sz="2000" dirty="0">
                <a:latin typeface="Times New Roman" panose="02020603050405020304" pitchFamily="18" charset="0"/>
                <a:cs typeface="Times New Roman" panose="02020603050405020304" pitchFamily="18" charset="0"/>
                <a:hlinkClick r:id="rId3"/>
              </a:rPr>
              <a:t>https://medium.com/@himanshuit3036/supervised-learning-methods-using-python-bb85b8c4e0b7</a:t>
            </a:r>
            <a:r>
              <a:rPr lang="en-US" sz="2000" dirty="0">
                <a:latin typeface="Times New Roman" panose="02020603050405020304" pitchFamily="18" charset="0"/>
                <a:cs typeface="Times New Roman" panose="02020603050405020304" pitchFamily="18" charset="0"/>
              </a:rPr>
              <a:t>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Difference between Random Forests and Decision tree</a:t>
            </a:r>
          </a:p>
          <a:p>
            <a:r>
              <a:rPr lang="en-US" sz="2000" dirty="0">
                <a:latin typeface="Times New Roman" panose="02020603050405020304" pitchFamily="18" charset="0"/>
                <a:cs typeface="Times New Roman" panose="02020603050405020304" pitchFamily="18" charset="0"/>
                <a:hlinkClick r:id="rId4"/>
              </a:rPr>
              <a:t>https://stats.stackexchange.com/questions/285834/difference-between-random-forests-and-decision-tree</a:t>
            </a:r>
            <a:r>
              <a:rPr lang="en-US" sz="2000" dirty="0">
                <a:latin typeface="Times New Roman" panose="02020603050405020304" pitchFamily="18" charset="0"/>
                <a:cs typeface="Times New Roman" panose="02020603050405020304" pitchFamily="18" charset="0"/>
              </a:rPr>
              <a:t> </a:t>
            </a:r>
          </a:p>
          <a:p>
            <a:endParaRPr lang="en-US" sz="2000" dirty="0">
              <a:latin typeface="Times New Roman" panose="02020603050405020304" pitchFamily="18" charset="0"/>
              <a:cs typeface="Times New Roman" panose="02020603050405020304" pitchFamily="18" charset="0"/>
            </a:endParaRPr>
          </a:p>
          <a:p>
            <a:r>
              <a:rPr lang="en-US" sz="2000" dirty="0" err="1">
                <a:latin typeface="Times New Roman" panose="02020603050405020304" pitchFamily="18" charset="0"/>
                <a:cs typeface="Times New Roman" panose="02020603050405020304" pitchFamily="18" charset="0"/>
              </a:rPr>
              <a:t>Onel</a:t>
            </a:r>
            <a:r>
              <a:rPr lang="en-US" sz="2000" dirty="0">
                <a:latin typeface="Times New Roman" panose="02020603050405020304" pitchFamily="18" charset="0"/>
                <a:cs typeface="Times New Roman" panose="02020603050405020304" pitchFamily="18" charset="0"/>
              </a:rPr>
              <a:t> Harrison. (Sep 10, 2018). Machine Learning Basics with the K-Nearest Neighbors Algorithm</a:t>
            </a:r>
          </a:p>
          <a:p>
            <a:r>
              <a:rPr lang="en-US" sz="2000" dirty="0">
                <a:latin typeface="Times New Roman" panose="02020603050405020304" pitchFamily="18" charset="0"/>
                <a:cs typeface="Times New Roman" panose="02020603050405020304" pitchFamily="18" charset="0"/>
                <a:hlinkClick r:id="rId5"/>
              </a:rPr>
              <a:t>https://towardsdatascience.com/machine-learning-basics-with-the-k-nearest-neighbors-algorithm-6a6e71d01761</a:t>
            </a:r>
            <a:r>
              <a:rPr lang="en-US" sz="2000" dirty="0">
                <a:latin typeface="Times New Roman" panose="02020603050405020304" pitchFamily="18" charset="0"/>
                <a:cs typeface="Times New Roman" panose="02020603050405020304" pitchFamily="18" charset="0"/>
              </a:rPr>
              <a:t> </a:t>
            </a:r>
          </a:p>
          <a:p>
            <a:r>
              <a:rPr lang="en-US" dirty="0"/>
              <a:t> </a:t>
            </a:r>
          </a:p>
        </p:txBody>
      </p:sp>
    </p:spTree>
    <p:extLst>
      <p:ext uri="{BB962C8B-B14F-4D97-AF65-F5344CB8AC3E}">
        <p14:creationId xmlns:p14="http://schemas.microsoft.com/office/powerpoint/2010/main" val="14742961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A18FA-D81E-ECB7-419E-2DB31DC160BC}"/>
              </a:ext>
            </a:extLst>
          </p:cNvPr>
          <p:cNvSpPr>
            <a:spLocks noGrp="1"/>
          </p:cNvSpPr>
          <p:nvPr>
            <p:ph type="title"/>
          </p:nvPr>
        </p:nvSpPr>
        <p:spPr>
          <a:xfrm>
            <a:off x="7029450" y="2300288"/>
            <a:ext cx="4143375" cy="1132899"/>
          </a:xfrm>
        </p:spPr>
        <p:txBody>
          <a:bodyPr>
            <a:normAutofit/>
          </a:bodyPr>
          <a:lstStyle/>
          <a:p>
            <a:r>
              <a:rPr lang="en-US" sz="4400" dirty="0">
                <a:latin typeface="Times New Roman" panose="02020603050405020304" pitchFamily="18" charset="0"/>
                <a:cs typeface="Times New Roman" panose="02020603050405020304" pitchFamily="18" charset="0"/>
              </a:rPr>
              <a:t>Thank You</a:t>
            </a:r>
          </a:p>
        </p:txBody>
      </p:sp>
      <p:pic>
        <p:nvPicPr>
          <p:cNvPr id="6" name="Picture 5" descr="Icon&#10;&#10;Description automatically generated">
            <a:extLst>
              <a:ext uri="{FF2B5EF4-FFF2-40B4-BE49-F238E27FC236}">
                <a16:creationId xmlns:a16="http://schemas.microsoft.com/office/drawing/2014/main" id="{FCF1947D-F850-7650-EF49-AA8496C6B140}"/>
              </a:ext>
            </a:extLst>
          </p:cNvPr>
          <p:cNvPicPr>
            <a:picLocks noChangeAspect="1"/>
          </p:cNvPicPr>
          <p:nvPr/>
        </p:nvPicPr>
        <p:blipFill>
          <a:blip r:embed="rId2"/>
          <a:stretch>
            <a:fillRect/>
          </a:stretch>
        </p:blipFill>
        <p:spPr>
          <a:xfrm>
            <a:off x="304670" y="1014414"/>
            <a:ext cx="5618248" cy="4283914"/>
          </a:xfrm>
          <a:prstGeom prst="rect">
            <a:avLst/>
          </a:prstGeom>
        </p:spPr>
      </p:pic>
    </p:spTree>
    <p:extLst>
      <p:ext uri="{BB962C8B-B14F-4D97-AF65-F5344CB8AC3E}">
        <p14:creationId xmlns:p14="http://schemas.microsoft.com/office/powerpoint/2010/main" val="944064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7" name="Rectangle 86">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DBA189-1158-FFDA-606C-121EB7B7B8F0}"/>
              </a:ext>
            </a:extLst>
          </p:cNvPr>
          <p:cNvSpPr>
            <a:spLocks noGrp="1"/>
          </p:cNvSpPr>
          <p:nvPr>
            <p:ph type="title"/>
          </p:nvPr>
        </p:nvSpPr>
        <p:spPr>
          <a:xfrm>
            <a:off x="565150" y="2485898"/>
            <a:ext cx="3363913" cy="1486021"/>
          </a:xfrm>
        </p:spPr>
        <p:txBody>
          <a:bodyPr vert="horz" lIns="91440" tIns="45720" rIns="91440" bIns="45720" rtlCol="0" anchor="b">
            <a:normAutofit/>
          </a:bodyPr>
          <a:lstStyle/>
          <a:p>
            <a:pPr marL="457200" marR="0">
              <a:spcAft>
                <a:spcPts val="0"/>
              </a:spcAft>
            </a:pPr>
            <a:r>
              <a:rPr lang="en-US" b="1" i="0" kern="1200" dirty="0">
                <a:solidFill>
                  <a:schemeClr val="accent2">
                    <a:lumMod val="75000"/>
                  </a:schemeClr>
                </a:solidFill>
                <a:latin typeface="Times New Roman" panose="02020603050405020304" pitchFamily="18" charset="0"/>
                <a:cs typeface="Times New Roman" panose="02020603050405020304" pitchFamily="18" charset="0"/>
              </a:rPr>
              <a:t>Overview</a:t>
            </a:r>
            <a:br>
              <a:rPr lang="en-US" b="1" i="0" kern="1200" dirty="0">
                <a:solidFill>
                  <a:schemeClr val="accent2">
                    <a:lumMod val="75000"/>
                  </a:schemeClr>
                </a:solidFill>
                <a:latin typeface="Times New Roman" panose="02020603050405020304" pitchFamily="18" charset="0"/>
                <a:cs typeface="Times New Roman" panose="02020603050405020304" pitchFamily="18" charset="0"/>
              </a:rPr>
            </a:br>
            <a:endParaRPr lang="en-US" b="1" i="0" kern="1200" dirty="0">
              <a:solidFill>
                <a:schemeClr val="accent2">
                  <a:lumMod val="75000"/>
                </a:schemeClr>
              </a:solidFill>
              <a:latin typeface="Times New Roman" panose="02020603050405020304" pitchFamily="18" charset="0"/>
              <a:cs typeface="Times New Roman" panose="02020603050405020304" pitchFamily="18" charset="0"/>
            </a:endParaRPr>
          </a:p>
        </p:txBody>
      </p:sp>
      <p:grpSp>
        <p:nvGrpSpPr>
          <p:cNvPr id="89" name="Group 88">
            <a:extLst>
              <a:ext uri="{FF2B5EF4-FFF2-40B4-BE49-F238E27FC236}">
                <a16:creationId xmlns:a16="http://schemas.microsoft.com/office/drawing/2014/main" id="{05ADD15B-C747-D340-BF8A-A1DD2A6A9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25" name="Freeform 53">
              <a:extLst>
                <a:ext uri="{FF2B5EF4-FFF2-40B4-BE49-F238E27FC236}">
                  <a16:creationId xmlns:a16="http://schemas.microsoft.com/office/drawing/2014/main" id="{0B0B662E-0152-FD4E-B468-3F3593C151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6" name="Freeform 55">
              <a:extLst>
                <a:ext uri="{FF2B5EF4-FFF2-40B4-BE49-F238E27FC236}">
                  <a16:creationId xmlns:a16="http://schemas.microsoft.com/office/drawing/2014/main" id="{81BFFC99-6B9D-F240-BD39-160F4C5735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7" name="Freeform 57">
              <a:extLst>
                <a:ext uri="{FF2B5EF4-FFF2-40B4-BE49-F238E27FC236}">
                  <a16:creationId xmlns:a16="http://schemas.microsoft.com/office/drawing/2014/main" id="{4DC6AEB9-EEFF-D243-AEE2-42D0F9E53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8" name="Freeform 58">
              <a:extLst>
                <a:ext uri="{FF2B5EF4-FFF2-40B4-BE49-F238E27FC236}">
                  <a16:creationId xmlns:a16="http://schemas.microsoft.com/office/drawing/2014/main" id="{D89DA958-651D-0049-A549-A9D22E4941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129" name="Straight Connector 94">
            <a:extLst>
              <a:ext uri="{FF2B5EF4-FFF2-40B4-BE49-F238E27FC236}">
                <a16:creationId xmlns:a16="http://schemas.microsoft.com/office/drawing/2014/main" id="{1FE039F1-6D47-C642-B506-452A83B0AB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aphicFrame>
        <p:nvGraphicFramePr>
          <p:cNvPr id="83" name="TextBox 5">
            <a:extLst>
              <a:ext uri="{FF2B5EF4-FFF2-40B4-BE49-F238E27FC236}">
                <a16:creationId xmlns:a16="http://schemas.microsoft.com/office/drawing/2014/main" id="{82FD8FDE-0DCC-1856-642D-22FCA27B0807}"/>
              </a:ext>
            </a:extLst>
          </p:cNvPr>
          <p:cNvGraphicFramePr/>
          <p:nvPr>
            <p:extLst>
              <p:ext uri="{D42A27DB-BD31-4B8C-83A1-F6EECF244321}">
                <p14:modId xmlns:p14="http://schemas.microsoft.com/office/powerpoint/2010/main" val="1160362007"/>
              </p:ext>
            </p:extLst>
          </p:nvPr>
        </p:nvGraphicFramePr>
        <p:xfrm>
          <a:off x="3929063" y="685667"/>
          <a:ext cx="7611447" cy="50771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96460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E4459-928B-7F88-ECB8-F546D8D0AA5F}"/>
              </a:ext>
            </a:extLst>
          </p:cNvPr>
          <p:cNvSpPr>
            <a:spLocks noGrp="1"/>
          </p:cNvSpPr>
          <p:nvPr>
            <p:ph type="title"/>
          </p:nvPr>
        </p:nvSpPr>
        <p:spPr>
          <a:xfrm>
            <a:off x="565150" y="770890"/>
            <a:ext cx="7335835" cy="1268984"/>
          </a:xfrm>
        </p:spPr>
        <p:txBody>
          <a:bodyPr>
            <a:normAutofit/>
          </a:bodyPr>
          <a:lstStyle/>
          <a:p>
            <a:r>
              <a:rPr lang="en-US" dirty="0">
                <a:solidFill>
                  <a:schemeClr val="accent2">
                    <a:lumMod val="75000"/>
                  </a:schemeClr>
                </a:solidFill>
                <a:latin typeface="Times New Roman" panose="02020603050405020304" pitchFamily="18" charset="0"/>
                <a:cs typeface="Times New Roman" panose="02020603050405020304" pitchFamily="18" charset="0"/>
              </a:rPr>
              <a:t>Steps performed for Analysis</a:t>
            </a:r>
          </a:p>
        </p:txBody>
      </p:sp>
      <p:cxnSp>
        <p:nvCxnSpPr>
          <p:cNvPr id="11" name="Straight Connector 10">
            <a:extLst>
              <a:ext uri="{FF2B5EF4-FFF2-40B4-BE49-F238E27FC236}">
                <a16:creationId xmlns:a16="http://schemas.microsoft.com/office/drawing/2014/main" id="{65824CF1-E973-7D48-9ECB-68CF79EC0D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0521C61D-496F-A2F3-D7E7-1B9B86713BD9}"/>
              </a:ext>
            </a:extLst>
          </p:cNvPr>
          <p:cNvGraphicFramePr>
            <a:graphicFrameLocks noGrp="1"/>
          </p:cNvGraphicFramePr>
          <p:nvPr>
            <p:ph idx="1"/>
            <p:extLst>
              <p:ext uri="{D42A27DB-BD31-4B8C-83A1-F6EECF244321}">
                <p14:modId xmlns:p14="http://schemas.microsoft.com/office/powerpoint/2010/main" val="1897428223"/>
              </p:ext>
            </p:extLst>
          </p:nvPr>
        </p:nvGraphicFramePr>
        <p:xfrm>
          <a:off x="700088" y="1928817"/>
          <a:ext cx="10517261" cy="38322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04364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53FC5-8A0A-4A89-F0CD-477AF29E8F22}"/>
              </a:ext>
            </a:extLst>
          </p:cNvPr>
          <p:cNvSpPr>
            <a:spLocks noGrp="1"/>
          </p:cNvSpPr>
          <p:nvPr>
            <p:ph type="title"/>
          </p:nvPr>
        </p:nvSpPr>
        <p:spPr>
          <a:xfrm>
            <a:off x="565150" y="631993"/>
            <a:ext cx="7335835" cy="919015"/>
          </a:xfrm>
        </p:spPr>
        <p:txBody>
          <a:bodyPr>
            <a:normAutofit/>
          </a:bodyPr>
          <a:lstStyle/>
          <a:p>
            <a:r>
              <a:rPr lang="en-US" sz="3600" dirty="0">
                <a:solidFill>
                  <a:schemeClr val="accent2">
                    <a:lumMod val="75000"/>
                  </a:schemeClr>
                </a:solidFill>
                <a:latin typeface="Times New Roman" panose="02020603050405020304" pitchFamily="18" charset="0"/>
                <a:cs typeface="Times New Roman" panose="02020603050405020304" pitchFamily="18" charset="0"/>
              </a:rPr>
              <a:t>Data collection from Source</a:t>
            </a:r>
          </a:p>
        </p:txBody>
      </p:sp>
      <p:sp>
        <p:nvSpPr>
          <p:cNvPr id="3" name="Content Placeholder 2">
            <a:extLst>
              <a:ext uri="{FF2B5EF4-FFF2-40B4-BE49-F238E27FC236}">
                <a16:creationId xmlns:a16="http://schemas.microsoft.com/office/drawing/2014/main" id="{311ED27B-C7AE-824B-ACDD-DE72FB6F2451}"/>
              </a:ext>
            </a:extLst>
          </p:cNvPr>
          <p:cNvSpPr>
            <a:spLocks noGrp="1"/>
          </p:cNvSpPr>
          <p:nvPr>
            <p:ph idx="1"/>
          </p:nvPr>
        </p:nvSpPr>
        <p:spPr>
          <a:xfrm>
            <a:off x="565150" y="1724628"/>
            <a:ext cx="10465523" cy="4036600"/>
          </a:xfrm>
        </p:spPr>
        <p:txBody>
          <a:bodyPr>
            <a:noAutofit/>
          </a:bodyPr>
          <a:lstStyle/>
          <a:p>
            <a:r>
              <a:rPr lang="en-US"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Data is regarding the road accidents occurring in UK. Here I am collecting the data from this site </a:t>
            </a:r>
            <a:r>
              <a:rPr lang="en-US" dirty="0">
                <a:latin typeface="Times New Roman" panose="02020603050405020304" pitchFamily="18" charset="0"/>
                <a:cs typeface="Times New Roman" panose="02020603050405020304" pitchFamily="18" charset="0"/>
                <a:hlinkClick r:id="rId2"/>
              </a:rPr>
              <a:t>https://www.data.gov.uk/dataset/cb7ae6f0-4be6-4935-9277-47e5ce24a11f/road-  safety-data</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Used three CSV files which was published on 16 October 2021</a:t>
            </a:r>
          </a:p>
          <a:p>
            <a:r>
              <a:rPr lang="en-US" dirty="0">
                <a:latin typeface="Times New Roman" panose="02020603050405020304" pitchFamily="18" charset="0"/>
                <a:cs typeface="Times New Roman" panose="02020603050405020304" pitchFamily="18" charset="0"/>
              </a:rPr>
              <a:t>Road Safety Data – Casualties 2020</a:t>
            </a:r>
          </a:p>
          <a:p>
            <a:r>
              <a:rPr lang="en-US" dirty="0">
                <a:latin typeface="Times New Roman" panose="02020603050405020304" pitchFamily="18" charset="0"/>
                <a:cs typeface="Times New Roman" panose="02020603050405020304" pitchFamily="18" charset="0"/>
              </a:rPr>
              <a:t>Road Safety Data – Vehicles 2020</a:t>
            </a:r>
          </a:p>
          <a:p>
            <a:r>
              <a:rPr lang="en-US" dirty="0">
                <a:latin typeface="Times New Roman" panose="02020603050405020304" pitchFamily="18" charset="0"/>
                <a:cs typeface="Times New Roman" panose="02020603050405020304" pitchFamily="18" charset="0"/>
              </a:rPr>
              <a:t>Road Safety Data – Accidents 2020</a:t>
            </a:r>
          </a:p>
          <a:p>
            <a:r>
              <a:rPr lang="en-US" sz="2400" b="0" i="0" dirty="0">
                <a:solidFill>
                  <a:srgbClr val="000000"/>
                </a:solidFill>
                <a:effectLst/>
                <a:latin typeface="Times New Roman" panose="02020603050405020304" pitchFamily="18" charset="0"/>
                <a:cs typeface="Times New Roman" panose="02020603050405020304" pitchFamily="18" charset="0"/>
              </a:rPr>
              <a:t>Road Safety Open Dataset “Data </a:t>
            </a:r>
            <a:r>
              <a:rPr lang="en-US" sz="2400" b="0" i="0" dirty="0" err="1">
                <a:solidFill>
                  <a:srgbClr val="000000"/>
                </a:solidFill>
                <a:effectLst/>
                <a:latin typeface="Times New Roman" panose="02020603050405020304" pitchFamily="18" charset="0"/>
                <a:cs typeface="Times New Roman" panose="02020603050405020304" pitchFamily="18" charset="0"/>
              </a:rPr>
              <a:t>Guide.xlsx</a:t>
            </a:r>
            <a:r>
              <a:rPr lang="en-US" dirty="0">
                <a:solidFill>
                  <a:srgbClr val="000000"/>
                </a:solidFill>
                <a:latin typeface="Times New Roman" panose="02020603050405020304" pitchFamily="18" charset="0"/>
                <a:cs typeface="Times New Roman" panose="02020603050405020304" pitchFamily="18" charset="0"/>
              </a:rPr>
              <a:t>”</a:t>
            </a:r>
            <a:r>
              <a:rPr lang="en-US" sz="2400" b="0" i="0" dirty="0">
                <a:solidFill>
                  <a:srgbClr val="000000"/>
                </a:solidFill>
                <a:effectLst/>
                <a:latin typeface="Times New Roman" panose="02020603050405020304" pitchFamily="18" charset="0"/>
                <a:cs typeface="Times New Roman" panose="02020603050405020304" pitchFamily="18" charset="0"/>
              </a:rPr>
              <a:t> is a supporting guide file which has details on Codes and Formats present in the csv files</a:t>
            </a:r>
            <a:endParaRPr lang="en-US" sz="24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2445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F91C6-2800-BFBB-F08C-25F6609D63AC}"/>
              </a:ext>
            </a:extLst>
          </p:cNvPr>
          <p:cNvSpPr>
            <a:spLocks noGrp="1"/>
          </p:cNvSpPr>
          <p:nvPr>
            <p:ph type="title"/>
          </p:nvPr>
        </p:nvSpPr>
        <p:spPr>
          <a:xfrm>
            <a:off x="565150" y="544011"/>
            <a:ext cx="10905361" cy="5335928"/>
          </a:xfrm>
        </p:spPr>
        <p:txBody>
          <a:bodyPr>
            <a:normAutofit fontScale="90000"/>
          </a:bodyPr>
          <a:lstStyle/>
          <a:p>
            <a:r>
              <a:rPr lang="en-US" sz="2400" dirty="0">
                <a:latin typeface="Times New Roman" panose="02020603050405020304" pitchFamily="18" charset="0"/>
                <a:cs typeface="Times New Roman" panose="02020603050405020304" pitchFamily="18" charset="0"/>
              </a:rPr>
              <a:t>Data Frame</a:t>
            </a:r>
            <a:r>
              <a:rPr lang="en-US" sz="2700" dirty="0">
                <a:latin typeface="Times New Roman" panose="02020603050405020304" pitchFamily="18" charset="0"/>
                <a:cs typeface="Times New Roman" panose="02020603050405020304" pitchFamily="18" charset="0"/>
              </a:rPr>
              <a:t>:</a:t>
            </a:r>
            <a:r>
              <a:rPr lang="en-US" dirty="0"/>
              <a:t> </a:t>
            </a:r>
            <a:r>
              <a:rPr lang="en-US" sz="2200" b="0" dirty="0">
                <a:latin typeface="Times New Roman" panose="02020603050405020304" pitchFamily="18" charset="0"/>
                <a:cs typeface="Times New Roman" panose="02020603050405020304" pitchFamily="18" charset="0"/>
              </a:rPr>
              <a:t>Data frame is 2-dimensional data structure like a 2-dimensional array, or a table with rows and columns</a:t>
            </a:r>
            <a:r>
              <a:rPr lang="en-US" sz="2200" dirty="0">
                <a:latin typeface="Times New Roman" panose="02020603050405020304" pitchFamily="18" charset="0"/>
                <a:cs typeface="Times New Roman" panose="02020603050405020304" pitchFamily="18" charset="0"/>
              </a:rPr>
              <a:t>.</a:t>
            </a:r>
            <a:br>
              <a:rPr lang="en-US" sz="2200"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Null values</a:t>
            </a:r>
            <a:r>
              <a:rPr lang="en-US" sz="2700" dirty="0">
                <a:latin typeface="Times New Roman" panose="02020603050405020304" pitchFamily="18" charset="0"/>
                <a:cs typeface="Times New Roman" panose="02020603050405020304" pitchFamily="18" charset="0"/>
              </a:rPr>
              <a:t>: </a:t>
            </a:r>
            <a:r>
              <a:rPr lang="en-US" sz="2200" b="0" dirty="0">
                <a:latin typeface="Times New Roman" panose="02020603050405020304" pitchFamily="18" charset="0"/>
                <a:cs typeface="Times New Roman" panose="02020603050405020304" pitchFamily="18" charset="0"/>
              </a:rPr>
              <a:t>It is also called as None. None is a special object that represents the absence of a value. A function that doesn't return a value automatically returns None.</a:t>
            </a:r>
            <a:br>
              <a:rPr lang="en-US" sz="2200" b="0" dirty="0">
                <a:latin typeface="Times New Roman" panose="02020603050405020304" pitchFamily="18" charset="0"/>
                <a:cs typeface="Times New Roman" panose="02020603050405020304" pitchFamily="18" charset="0"/>
              </a:rPr>
            </a:br>
            <a:br>
              <a:rPr lang="en-US" sz="27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Data type</a:t>
            </a:r>
            <a:r>
              <a:rPr lang="en-US" sz="2700" dirty="0">
                <a:latin typeface="Times New Roman" panose="02020603050405020304" pitchFamily="18" charset="0"/>
                <a:cs typeface="Times New Roman" panose="02020603050405020304" pitchFamily="18" charset="0"/>
              </a:rPr>
              <a:t>: </a:t>
            </a:r>
            <a:r>
              <a:rPr lang="en-US" sz="2200" b="0" dirty="0">
                <a:latin typeface="Times New Roman" panose="02020603050405020304" pitchFamily="18" charset="0"/>
                <a:cs typeface="Times New Roman" panose="02020603050405020304" pitchFamily="18" charset="0"/>
              </a:rPr>
              <a:t>Data types are the classification or categorization of data items. It represents the kind of value that tells what operations can be performed on a particular data. There are different data types.</a:t>
            </a:r>
            <a:br>
              <a:rPr lang="en-US" sz="2200" b="0" dirty="0">
                <a:latin typeface="Times New Roman" panose="02020603050405020304" pitchFamily="18" charset="0"/>
                <a:cs typeface="Times New Roman" panose="02020603050405020304" pitchFamily="18" charset="0"/>
              </a:rPr>
            </a:br>
            <a:br>
              <a:rPr lang="en-US" sz="2200" b="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Categorical or Numerical</a:t>
            </a:r>
            <a:r>
              <a:rPr lang="en-US" sz="2700" dirty="0">
                <a:latin typeface="Times New Roman" panose="02020603050405020304" pitchFamily="18" charset="0"/>
                <a:cs typeface="Times New Roman" panose="02020603050405020304" pitchFamily="18" charset="0"/>
              </a:rPr>
              <a:t>: </a:t>
            </a:r>
            <a:r>
              <a:rPr lang="en-US" sz="2200" b="0" dirty="0">
                <a:latin typeface="Times New Roman" panose="02020603050405020304" pitchFamily="18" charset="0"/>
                <a:cs typeface="Times New Roman" panose="02020603050405020304" pitchFamily="18" charset="0"/>
              </a:rPr>
              <a:t>Categorical data refers to a data type that can be stored and identified based on the names or labels given to them. Numerical data refers to the data that is in the form of numbers, and nit in any language or descriptive form.</a:t>
            </a:r>
            <a:br>
              <a:rPr lang="en-US" sz="2200" b="0" dirty="0">
                <a:latin typeface="Times New Roman" panose="02020603050405020304" pitchFamily="18" charset="0"/>
                <a:cs typeface="Times New Roman" panose="02020603050405020304" pitchFamily="18" charset="0"/>
              </a:rPr>
            </a:br>
            <a:br>
              <a:rPr lang="en-US" sz="2200" b="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Data Visualization</a:t>
            </a:r>
            <a:r>
              <a:rPr lang="en-US" sz="2200" b="0" dirty="0">
                <a:latin typeface="Times New Roman" panose="02020603050405020304" pitchFamily="18" charset="0"/>
                <a:cs typeface="Times New Roman" panose="02020603050405020304" pitchFamily="18" charset="0"/>
              </a:rPr>
              <a:t>: It is the graphical representation of information and data. It is an accessible way to see and understand the data.</a:t>
            </a:r>
            <a:br>
              <a:rPr lang="en-US" sz="2200"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540463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A00BDF4-7643-A942-A588-F24E4E09AA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2" name="Freeform 32">
              <a:extLst>
                <a:ext uri="{FF2B5EF4-FFF2-40B4-BE49-F238E27FC236}">
                  <a16:creationId xmlns:a16="http://schemas.microsoft.com/office/drawing/2014/main" id="{90B25A21-16B9-8D47-928B-2367A0B8C0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34">
              <a:extLst>
                <a:ext uri="{FF2B5EF4-FFF2-40B4-BE49-F238E27FC236}">
                  <a16:creationId xmlns:a16="http://schemas.microsoft.com/office/drawing/2014/main" id="{E5E64190-3AC0-0A48-9917-5FAE935A85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47">
              <a:extLst>
                <a:ext uri="{FF2B5EF4-FFF2-40B4-BE49-F238E27FC236}">
                  <a16:creationId xmlns:a16="http://schemas.microsoft.com/office/drawing/2014/main" id="{AE71CDB8-B430-F14E-99C8-E6AAB8E21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48">
              <a:extLst>
                <a:ext uri="{FF2B5EF4-FFF2-40B4-BE49-F238E27FC236}">
                  <a16:creationId xmlns:a16="http://schemas.microsoft.com/office/drawing/2014/main" id="{DCA37B0A-FCCC-7642-B70D-56AD50049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7C8AF88C-C16D-E920-A61A-E8947F3A5885}"/>
              </a:ext>
            </a:extLst>
          </p:cNvPr>
          <p:cNvSpPr>
            <a:spLocks noGrp="1"/>
          </p:cNvSpPr>
          <p:nvPr>
            <p:ph type="title"/>
          </p:nvPr>
        </p:nvSpPr>
        <p:spPr>
          <a:xfrm>
            <a:off x="5224244" y="770890"/>
            <a:ext cx="5066072" cy="800735"/>
          </a:xfrm>
        </p:spPr>
        <p:txBody>
          <a:bodyPr>
            <a:normAutofit/>
          </a:bodyPr>
          <a:lstStyle/>
          <a:p>
            <a:r>
              <a:rPr lang="en-US" dirty="0">
                <a:solidFill>
                  <a:schemeClr val="accent2">
                    <a:lumMod val="75000"/>
                  </a:schemeClr>
                </a:solidFill>
                <a:latin typeface="Times New Roman" panose="02020603050405020304" pitchFamily="18" charset="0"/>
                <a:cs typeface="Times New Roman" panose="02020603050405020304" pitchFamily="18" charset="0"/>
              </a:rPr>
              <a:t>Data Preprocessing</a:t>
            </a:r>
          </a:p>
        </p:txBody>
      </p:sp>
      <p:sp>
        <p:nvSpPr>
          <p:cNvPr id="3" name="Content Placeholder 2">
            <a:extLst>
              <a:ext uri="{FF2B5EF4-FFF2-40B4-BE49-F238E27FC236}">
                <a16:creationId xmlns:a16="http://schemas.microsoft.com/office/drawing/2014/main" id="{E226EE5D-4E96-988D-CDB0-1EC99863E1B1}"/>
              </a:ext>
            </a:extLst>
          </p:cNvPr>
          <p:cNvSpPr>
            <a:spLocks noGrp="1"/>
          </p:cNvSpPr>
          <p:nvPr>
            <p:ph idx="1"/>
          </p:nvPr>
        </p:nvSpPr>
        <p:spPr>
          <a:xfrm>
            <a:off x="5114925" y="1776942"/>
            <a:ext cx="6510317" cy="3984286"/>
          </a:xfrm>
        </p:spPr>
        <p:txBody>
          <a:bodyPr>
            <a:normAutofit/>
          </a:bodyPr>
          <a:lstStyle/>
          <a:p>
            <a:pPr>
              <a:lnSpc>
                <a:spcPct val="90000"/>
              </a:lnSpc>
            </a:pPr>
            <a:r>
              <a:rPr lang="en-US" dirty="0">
                <a:latin typeface="Times New Roman" panose="02020603050405020304" pitchFamily="18" charset="0"/>
                <a:cs typeface="Times New Roman" panose="02020603050405020304" pitchFamily="18" charset="0"/>
              </a:rPr>
              <a:t>As I have three CSV files, I have merged all the three into a single data frame with a common column.</a:t>
            </a:r>
          </a:p>
          <a:p>
            <a:pPr>
              <a:lnSpc>
                <a:spcPct val="90000"/>
              </a:lnSpc>
            </a:pPr>
            <a:r>
              <a:rPr lang="en-US" dirty="0">
                <a:latin typeface="Times New Roman" panose="02020603050405020304" pitchFamily="18" charset="0"/>
                <a:cs typeface="Times New Roman" panose="02020603050405020304" pitchFamily="18" charset="0"/>
              </a:rPr>
              <a:t>After merging, the data frame has 177024 rows and 79 columns.</a:t>
            </a:r>
          </a:p>
          <a:p>
            <a:pPr>
              <a:lnSpc>
                <a:spcPct val="90000"/>
              </a:lnSpc>
            </a:pPr>
            <a:r>
              <a:rPr lang="en-US" dirty="0">
                <a:latin typeface="Times New Roman" panose="02020603050405020304" pitchFamily="18" charset="0"/>
                <a:cs typeface="Times New Roman" panose="02020603050405020304" pitchFamily="18" charset="0"/>
              </a:rPr>
              <a:t>Removed the Null values.</a:t>
            </a:r>
          </a:p>
          <a:p>
            <a:pPr>
              <a:lnSpc>
                <a:spcPct val="90000"/>
              </a:lnSpc>
            </a:pPr>
            <a:r>
              <a:rPr lang="en-US" dirty="0">
                <a:latin typeface="Times New Roman" panose="02020603050405020304" pitchFamily="18" charset="0"/>
                <a:cs typeface="Times New Roman" panose="02020603050405020304" pitchFamily="18" charset="0"/>
              </a:rPr>
              <a:t>Removed few Unnecessary Columns.</a:t>
            </a:r>
          </a:p>
          <a:p>
            <a:pPr>
              <a:lnSpc>
                <a:spcPct val="90000"/>
              </a:lnSpc>
            </a:pPr>
            <a:r>
              <a:rPr lang="en-US" dirty="0">
                <a:latin typeface="Times New Roman" panose="02020603050405020304" pitchFamily="18" charset="0"/>
                <a:cs typeface="Times New Roman" panose="02020603050405020304" pitchFamily="18" charset="0"/>
              </a:rPr>
              <a:t>Converted the Date column to to Datetime data type which can be used for the Visualizations.</a:t>
            </a:r>
          </a:p>
          <a:p>
            <a:pPr>
              <a:lnSpc>
                <a:spcPct val="90000"/>
              </a:lnSpc>
            </a:pPr>
            <a:r>
              <a:rPr lang="en-US" dirty="0">
                <a:latin typeface="Times New Roman" panose="02020603050405020304" pitchFamily="18" charset="0"/>
                <a:cs typeface="Times New Roman" panose="02020603050405020304" pitchFamily="18" charset="0"/>
              </a:rPr>
              <a:t>Converted few columns into Categorical Values.</a:t>
            </a:r>
          </a:p>
          <a:p>
            <a:pPr>
              <a:lnSpc>
                <a:spcPct val="90000"/>
              </a:lnSpc>
            </a:pPr>
            <a:endParaRPr lang="en-US" sz="2200" dirty="0"/>
          </a:p>
          <a:p>
            <a:pPr>
              <a:lnSpc>
                <a:spcPct val="90000"/>
              </a:lnSpc>
            </a:pPr>
            <a:endParaRPr lang="en-US" sz="2200" dirty="0"/>
          </a:p>
        </p:txBody>
      </p:sp>
      <p:pic>
        <p:nvPicPr>
          <p:cNvPr id="5" name="Picture 4" descr="Piles of paperwork">
            <a:extLst>
              <a:ext uri="{FF2B5EF4-FFF2-40B4-BE49-F238E27FC236}">
                <a16:creationId xmlns:a16="http://schemas.microsoft.com/office/drawing/2014/main" id="{9AE4ECDB-E5B1-4C8D-3137-72A1EC5F9C49}"/>
              </a:ext>
            </a:extLst>
          </p:cNvPr>
          <p:cNvPicPr>
            <a:picLocks noChangeAspect="1"/>
          </p:cNvPicPr>
          <p:nvPr/>
        </p:nvPicPr>
        <p:blipFill rotWithShape="1">
          <a:blip r:embed="rId2"/>
          <a:srcRect l="27082" r="21985"/>
          <a:stretch/>
        </p:blipFill>
        <p:spPr>
          <a:xfrm>
            <a:off x="20" y="1"/>
            <a:ext cx="4657325" cy="6857999"/>
          </a:xfrm>
          <a:prstGeom prst="rect">
            <a:avLst/>
          </a:prstGeom>
        </p:spPr>
      </p:pic>
      <p:cxnSp>
        <p:nvCxnSpPr>
          <p:cNvPr id="17" name="Straight Connector 16">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24243" y="6087110"/>
            <a:ext cx="6400999"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85765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A3988-308D-D1BC-9DC7-7147043F5E48}"/>
              </a:ext>
            </a:extLst>
          </p:cNvPr>
          <p:cNvSpPr>
            <a:spLocks noGrp="1"/>
          </p:cNvSpPr>
          <p:nvPr>
            <p:ph type="title"/>
          </p:nvPr>
        </p:nvSpPr>
        <p:spPr>
          <a:xfrm>
            <a:off x="312516" y="347241"/>
            <a:ext cx="11042249" cy="671331"/>
          </a:xfrm>
        </p:spPr>
        <p:txBody>
          <a:bodyPr>
            <a:normAutofit fontScale="90000"/>
          </a:bodyPr>
          <a:lstStyle/>
          <a:p>
            <a:pPr algn="ctr"/>
            <a:r>
              <a:rPr lang="en-US" dirty="0">
                <a:solidFill>
                  <a:schemeClr val="accent2">
                    <a:lumMod val="75000"/>
                  </a:schemeClr>
                </a:solidFill>
                <a:latin typeface="Times New Roman" panose="02020603050405020304" pitchFamily="18" charset="0"/>
                <a:cs typeface="Times New Roman" panose="02020603050405020304" pitchFamily="18" charset="0"/>
              </a:rPr>
              <a:t>Data Visualization</a:t>
            </a:r>
          </a:p>
        </p:txBody>
      </p:sp>
      <p:sp>
        <p:nvSpPr>
          <p:cNvPr id="4" name="TextBox 3">
            <a:extLst>
              <a:ext uri="{FF2B5EF4-FFF2-40B4-BE49-F238E27FC236}">
                <a16:creationId xmlns:a16="http://schemas.microsoft.com/office/drawing/2014/main" id="{7348CA18-5CD9-83F8-0AB7-9ED86CA2F078}"/>
              </a:ext>
            </a:extLst>
          </p:cNvPr>
          <p:cNvSpPr txBox="1"/>
          <p:nvPr/>
        </p:nvSpPr>
        <p:spPr>
          <a:xfrm>
            <a:off x="542925" y="1331089"/>
            <a:ext cx="7529513" cy="461665"/>
          </a:xfrm>
          <a:prstGeom prst="rect">
            <a:avLst/>
          </a:prstGeom>
          <a:solidFill>
            <a:schemeClr val="bg2"/>
          </a:solidFill>
        </p:spPr>
        <p:txBody>
          <a:bodyPr wrap="square" rtlCol="0">
            <a:spAutoFit/>
          </a:bodyPr>
          <a:lstStyle/>
          <a:p>
            <a:r>
              <a:rPr lang="en-US" sz="2400" dirty="0">
                <a:latin typeface="Times New Roman" panose="02020603050405020304" pitchFamily="18" charset="0"/>
                <a:cs typeface="Times New Roman" panose="02020603050405020304" pitchFamily="18" charset="0"/>
              </a:rPr>
              <a:t>Around What time of the Day do Accidents occur the most?</a:t>
            </a:r>
          </a:p>
        </p:txBody>
      </p:sp>
      <p:pic>
        <p:nvPicPr>
          <p:cNvPr id="8" name="Picture 7" descr="Chart, bar chart&#10;&#10;Description automatically generated">
            <a:extLst>
              <a:ext uri="{FF2B5EF4-FFF2-40B4-BE49-F238E27FC236}">
                <a16:creationId xmlns:a16="http://schemas.microsoft.com/office/drawing/2014/main" id="{E98A2DB0-AB9B-A19D-EC59-A064543EA595}"/>
              </a:ext>
            </a:extLst>
          </p:cNvPr>
          <p:cNvPicPr>
            <a:picLocks noChangeAspect="1"/>
          </p:cNvPicPr>
          <p:nvPr/>
        </p:nvPicPr>
        <p:blipFill>
          <a:blip r:embed="rId2"/>
          <a:stretch>
            <a:fillRect/>
          </a:stretch>
        </p:blipFill>
        <p:spPr>
          <a:xfrm>
            <a:off x="542925" y="2012938"/>
            <a:ext cx="7358064" cy="3754375"/>
          </a:xfrm>
          <a:prstGeom prst="rect">
            <a:avLst/>
          </a:prstGeom>
        </p:spPr>
      </p:pic>
      <p:sp>
        <p:nvSpPr>
          <p:cNvPr id="9" name="TextBox 8">
            <a:extLst>
              <a:ext uri="{FF2B5EF4-FFF2-40B4-BE49-F238E27FC236}">
                <a16:creationId xmlns:a16="http://schemas.microsoft.com/office/drawing/2014/main" id="{5DEB3D3A-A415-0A0B-A9F2-C99569C0C10A}"/>
              </a:ext>
            </a:extLst>
          </p:cNvPr>
          <p:cNvSpPr txBox="1"/>
          <p:nvPr/>
        </p:nvSpPr>
        <p:spPr>
          <a:xfrm>
            <a:off x="7900989" y="2012938"/>
            <a:ext cx="3986211" cy="3785652"/>
          </a:xfrm>
          <a:prstGeom prst="rect">
            <a:avLst/>
          </a:prstGeom>
          <a:noFill/>
        </p:spPr>
        <p:txBody>
          <a:bodyPr wrap="square" rtlCol="0">
            <a:spAutoFit/>
          </a:bodyPr>
          <a:lstStyle/>
          <a:p>
            <a:pPr marL="285750" indent="-285750">
              <a:buFont typeface="Arial" panose="020B0604020202020204" pitchFamily="34" charset="0"/>
              <a:buChar char="•"/>
            </a:pPr>
            <a:r>
              <a:rPr lang="en-US" b="0" i="0" u="none" strike="noStrike" dirty="0">
                <a:solidFill>
                  <a:srgbClr val="000000"/>
                </a:solidFill>
                <a:effectLst/>
                <a:latin typeface="Helvetica Neue" panose="02000503000000020004" pitchFamily="2" charset="0"/>
              </a:rPr>
              <a:t> </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From the bar graph we see that most of the accidents are in the morning time that is from 10-16 which is working office hours time and the count is almost 60000 </a:t>
            </a:r>
          </a:p>
          <a:p>
            <a:pPr marL="285750" indent="-285750">
              <a:buFont typeface="Arial" panose="020B0604020202020204" pitchFamily="34" charset="0"/>
              <a:buChar char="•"/>
            </a:pPr>
            <a:endParaRPr lang="en-US" sz="20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rgbClr val="000000"/>
                </a:solidFill>
                <a:latin typeface="Times New Roman" panose="02020603050405020304" pitchFamily="18" charset="0"/>
                <a:cs typeface="Times New Roman" panose="02020603050405020304" pitchFamily="18" charset="0"/>
              </a:rPr>
              <a:t>L</a:t>
            </a:r>
            <a:r>
              <a:rPr lang="en-US" sz="2000" b="0" i="0" u="none" strike="noStrike" dirty="0">
                <a:solidFill>
                  <a:srgbClr val="000000"/>
                </a:solidFill>
                <a:effectLst/>
                <a:latin typeface="Times New Roman" panose="02020603050405020304" pitchFamily="18" charset="0"/>
                <a:cs typeface="Times New Roman" panose="02020603050405020304" pitchFamily="18" charset="0"/>
              </a:rPr>
              <a:t>east is during the night from 22-6, the count is nearly 15000.</a:t>
            </a:r>
          </a:p>
          <a:p>
            <a:pPr marL="285750" indent="-285750">
              <a:buFont typeface="Arial" panose="020B0604020202020204" pitchFamily="34" charset="0"/>
              <a:buChar char="•"/>
            </a:pPr>
            <a:endParaRPr lang="en-US" sz="20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solidFill>
                  <a:srgbClr val="000000"/>
                </a:solidFill>
                <a:latin typeface="Times New Roman" panose="02020603050405020304" pitchFamily="18" charset="0"/>
                <a:cs typeface="Times New Roman" panose="02020603050405020304" pitchFamily="18" charset="0"/>
              </a:rPr>
              <a:t>Here I have used the 24hour clock.</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4001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8E7EF-3574-813D-6B88-DC9EA4614C3B}"/>
              </a:ext>
            </a:extLst>
          </p:cNvPr>
          <p:cNvSpPr>
            <a:spLocks noGrp="1"/>
          </p:cNvSpPr>
          <p:nvPr>
            <p:ph type="title"/>
          </p:nvPr>
        </p:nvSpPr>
        <p:spPr>
          <a:xfrm>
            <a:off x="763929" y="879675"/>
            <a:ext cx="6778967" cy="544011"/>
          </a:xfrm>
          <a:solidFill>
            <a:schemeClr val="bg2"/>
          </a:solidFill>
        </p:spPr>
        <p:txBody>
          <a:bodyPr>
            <a:normAutofit/>
          </a:bodyPr>
          <a:lstStyle/>
          <a:p>
            <a:r>
              <a:rPr lang="en-US" sz="2400" b="0" dirty="0">
                <a:latin typeface="Times New Roman" panose="02020603050405020304" pitchFamily="18" charset="0"/>
                <a:cs typeface="Times New Roman" panose="02020603050405020304" pitchFamily="18" charset="0"/>
              </a:rPr>
              <a:t>Average number of Casualties based on part of a day</a:t>
            </a:r>
          </a:p>
        </p:txBody>
      </p:sp>
      <p:pic>
        <p:nvPicPr>
          <p:cNvPr id="6" name="Picture 5" descr="Bar chart&#10;&#10;Description automatically generated with low confidence">
            <a:extLst>
              <a:ext uri="{FF2B5EF4-FFF2-40B4-BE49-F238E27FC236}">
                <a16:creationId xmlns:a16="http://schemas.microsoft.com/office/drawing/2014/main" id="{241944FC-185E-A0BA-FD0C-6A7B32F37F29}"/>
              </a:ext>
            </a:extLst>
          </p:cNvPr>
          <p:cNvPicPr>
            <a:picLocks noChangeAspect="1"/>
          </p:cNvPicPr>
          <p:nvPr/>
        </p:nvPicPr>
        <p:blipFill>
          <a:blip r:embed="rId2"/>
          <a:stretch>
            <a:fillRect/>
          </a:stretch>
        </p:blipFill>
        <p:spPr>
          <a:xfrm>
            <a:off x="466786" y="1944731"/>
            <a:ext cx="7076110" cy="3726903"/>
          </a:xfrm>
          <a:prstGeom prst="rect">
            <a:avLst/>
          </a:prstGeom>
        </p:spPr>
      </p:pic>
      <p:sp>
        <p:nvSpPr>
          <p:cNvPr id="7" name="TextBox 6">
            <a:extLst>
              <a:ext uri="{FF2B5EF4-FFF2-40B4-BE49-F238E27FC236}">
                <a16:creationId xmlns:a16="http://schemas.microsoft.com/office/drawing/2014/main" id="{2FA58426-7630-8BCC-9A4E-75B819F87CD8}"/>
              </a:ext>
            </a:extLst>
          </p:cNvPr>
          <p:cNvSpPr txBox="1"/>
          <p:nvPr/>
        </p:nvSpPr>
        <p:spPr>
          <a:xfrm>
            <a:off x="7972425" y="1307938"/>
            <a:ext cx="3837610" cy="4524315"/>
          </a:xfrm>
          <a:prstGeom prst="rect">
            <a:avLst/>
          </a:prstGeom>
          <a:noFill/>
        </p:spPr>
        <p:txBody>
          <a:bodyPr wrap="square" rtlCol="0">
            <a:spAutoFit/>
          </a:bodyPr>
          <a:lstStyle/>
          <a:p>
            <a:pPr marL="285750" indent="-285750">
              <a:buFont typeface="Arial" panose="020B0604020202020204" pitchFamily="34" charset="0"/>
              <a:buChar char="•"/>
            </a:pPr>
            <a:r>
              <a:rPr lang="en-US" sz="2400" b="0" i="0" u="none" strike="noStrike" dirty="0">
                <a:solidFill>
                  <a:srgbClr val="000000"/>
                </a:solidFill>
                <a:effectLst/>
                <a:latin typeface="Times New Roman" panose="02020603050405020304" pitchFamily="18" charset="0"/>
                <a:cs typeface="Times New Roman" panose="02020603050405020304" pitchFamily="18" charset="0"/>
              </a:rPr>
              <a:t>From the bar graph </a:t>
            </a:r>
            <a:r>
              <a:rPr lang="en-US" sz="2400" dirty="0">
                <a:solidFill>
                  <a:srgbClr val="000000"/>
                </a:solidFill>
                <a:latin typeface="Times New Roman" panose="02020603050405020304" pitchFamily="18" charset="0"/>
                <a:cs typeface="Times New Roman" panose="02020603050405020304" pitchFamily="18" charset="0"/>
              </a:rPr>
              <a:t>I</a:t>
            </a:r>
            <a:r>
              <a:rPr lang="en-US" sz="2400" b="0" i="0" u="none" strike="noStrike" dirty="0">
                <a:solidFill>
                  <a:srgbClr val="000000"/>
                </a:solidFill>
                <a:effectLst/>
                <a:latin typeface="Times New Roman" panose="02020603050405020304" pitchFamily="18" charset="0"/>
                <a:cs typeface="Times New Roman" panose="02020603050405020304" pitchFamily="18" charset="0"/>
              </a:rPr>
              <a:t> see that there are a greater number of casualties in the nighttime that is from 22-6.</a:t>
            </a:r>
          </a:p>
          <a:p>
            <a:pPr marL="285750" indent="-285750">
              <a:buFont typeface="Arial" panose="020B0604020202020204" pitchFamily="34" charset="0"/>
              <a:buChar char="•"/>
            </a:pPr>
            <a:endParaRPr lang="en-US" sz="24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Least count is rush in the morning 6-10</a:t>
            </a:r>
          </a:p>
          <a:p>
            <a:pPr marL="285750" indent="-28575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greater number of casualties during night may be due to bad lighting is one of the reason.</a:t>
            </a:r>
          </a:p>
        </p:txBody>
      </p:sp>
    </p:spTree>
    <p:extLst>
      <p:ext uri="{BB962C8B-B14F-4D97-AF65-F5344CB8AC3E}">
        <p14:creationId xmlns:p14="http://schemas.microsoft.com/office/powerpoint/2010/main" val="3926691984"/>
      </p:ext>
    </p:extLst>
  </p:cSld>
  <p:clrMapOvr>
    <a:masterClrMapping/>
  </p:clrMapOvr>
</p:sld>
</file>

<file path=ppt/theme/theme1.xml><?xml version="1.0" encoding="utf-8"?>
<a:theme xmlns:a="http://schemas.openxmlformats.org/drawingml/2006/main" name="PunchcardVTI">
  <a:themeElements>
    <a:clrScheme name="Punchcard">
      <a:dk1>
        <a:srgbClr val="000000"/>
      </a:dk1>
      <a:lt1>
        <a:srgbClr val="FFFFFF"/>
      </a:lt1>
      <a:dk2>
        <a:srgbClr val="00224B"/>
      </a:dk2>
      <a:lt2>
        <a:srgbClr val="EFF0EF"/>
      </a:lt2>
      <a:accent1>
        <a:srgbClr val="00B2F3"/>
      </a:accent1>
      <a:accent2>
        <a:srgbClr val="0471CC"/>
      </a:accent2>
      <a:accent3>
        <a:srgbClr val="14BBA9"/>
      </a:accent3>
      <a:accent4>
        <a:srgbClr val="8BB93B"/>
      </a:accent4>
      <a:accent5>
        <a:srgbClr val="EC970C"/>
      </a:accent5>
      <a:accent6>
        <a:srgbClr val="F55822"/>
      </a:accent6>
      <a:hlink>
        <a:srgbClr val="008EE6"/>
      </a:hlink>
      <a:folHlink>
        <a:srgbClr val="808C8E"/>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docProps/app.xml><?xml version="1.0" encoding="utf-8"?>
<Properties xmlns="http://schemas.openxmlformats.org/officeDocument/2006/extended-properties" xmlns:vt="http://schemas.openxmlformats.org/officeDocument/2006/docPropsVTypes">
  <TotalTime>25667</TotalTime>
  <Words>1620</Words>
  <Application>Microsoft Macintosh PowerPoint</Application>
  <PresentationFormat>Widescreen</PresentationFormat>
  <Paragraphs>124</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Helvetica Neue</vt:lpstr>
      <vt:lpstr>Neue Haas Grotesk Text Pro</vt:lpstr>
      <vt:lpstr>Times New Roman</vt:lpstr>
      <vt:lpstr>PunchcardVTI</vt:lpstr>
      <vt:lpstr> ACCIDENTS IN UK</vt:lpstr>
      <vt:lpstr>CONTENT</vt:lpstr>
      <vt:lpstr>Overview </vt:lpstr>
      <vt:lpstr>Steps performed for Analysis</vt:lpstr>
      <vt:lpstr>Data collection from Source</vt:lpstr>
      <vt:lpstr>Data Frame: Data frame is 2-dimensional data structure like a 2-dimensional array, or a table with rows and columns.  Null values: It is also called as None. None is a special object that represents the absence of a value. A function that doesn't return a value automatically returns None.  Data type: Data types are the classification or categorization of data items. It represents the kind of value that tells what operations can be performed on a particular data. There are different data types.  Categorical or Numerical: Categorical data refers to a data type that can be stored and identified based on the names or labels given to them. Numerical data refers to the data that is in the form of numbers, and nit in any language or descriptive form.  Data Visualization: It is the graphical representation of information and data. It is an accessible way to see and understand the data.  </vt:lpstr>
      <vt:lpstr>Data Preprocessing</vt:lpstr>
      <vt:lpstr>Data Visualization</vt:lpstr>
      <vt:lpstr>Average number of Casualties based on part of a day</vt:lpstr>
      <vt:lpstr>Average number of Casualties based on Speed limit in part of a day</vt:lpstr>
      <vt:lpstr>Total count of Accidents on Weekly Basis</vt:lpstr>
      <vt:lpstr>Total count on Severity of accident</vt:lpstr>
      <vt:lpstr>Accidents based on Gender</vt:lpstr>
      <vt:lpstr>Accidents based on Age group</vt:lpstr>
      <vt:lpstr>Machine learning Algorithms</vt:lpstr>
      <vt:lpstr>Accuracy: Accuracy is defined as the the total correctly classified example divided by the total number of classified examples.  Recall:  Recall is calculated as the number of true positives divided by total number of true positives and false negatives.  Precision: Precision is defined as the actual correct prediction divided by total prediction made by model.  F1 Score: F1 score is a weighted average of precision and recall.  Confusion Matrix: Confusion Matrix is a table that summarizes how successful the classification model is at predicting examples belonging to various classes. One axis of the confusion matrix is the label that the model predicted, and the other axis is called actual label.</vt:lpstr>
      <vt:lpstr>Gaussian Naïve Bayes</vt:lpstr>
      <vt:lpstr>KNN Model</vt:lpstr>
      <vt:lpstr>Decision Tree</vt:lpstr>
      <vt:lpstr>Random Forest Classifier</vt:lpstr>
      <vt:lpstr>Conclusion</vt:lpstr>
      <vt:lpstr>Conclusion  As my idea of the project is to predict the severity of accidents using the machine learning models which I have mentioned , the analysis which I have got by the end of the project can be helpful for either police department or government of UK in taking necessary steps and to reduce the number of accidents from occurring. </vt:lpstr>
      <vt:lpstr>GitHub Link https://github.com/keerthichittimalla/Accidents-in-UK.git </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ACCIDENTS IN UK</dc:title>
  <dc:creator>Keerthi Chittimalla</dc:creator>
  <cp:lastModifiedBy>Keerthi Chittimalla</cp:lastModifiedBy>
  <cp:revision>43</cp:revision>
  <dcterms:created xsi:type="dcterms:W3CDTF">2022-09-21T21:42:21Z</dcterms:created>
  <dcterms:modified xsi:type="dcterms:W3CDTF">2022-10-16T22:22:56Z</dcterms:modified>
</cp:coreProperties>
</file>

<file path=docProps/thumbnail.jpeg>
</file>